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57" r:id="rId3"/>
    <p:sldId id="258" r:id="rId4"/>
    <p:sldId id="259" r:id="rId5"/>
    <p:sldId id="260" r:id="rId6"/>
    <p:sldId id="261" r:id="rId7"/>
    <p:sldId id="263" r:id="rId8"/>
    <p:sldId id="264" r:id="rId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59" autoAdjust="0"/>
    <p:restoredTop sz="94660"/>
  </p:normalViewPr>
  <p:slideViewPr>
    <p:cSldViewPr snapToGrid="0">
      <p:cViewPr varScale="1">
        <p:scale>
          <a:sx n="76" d="100"/>
          <a:sy n="76" d="100"/>
        </p:scale>
        <p:origin x="1272"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8466" y="-8468"/>
            <a:ext cx="9169804" cy="6874935"/>
            <a:chOff x="-8466" y="-8468"/>
            <a:chExt cx="9169804" cy="6874935"/>
          </a:xfrm>
        </p:grpSpPr>
        <p:cxnSp>
          <p:nvCxnSpPr>
            <p:cNvPr id="17" name="Straight Connector 16"/>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9" name="Freeform 18"/>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19"/>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Freeform 20"/>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21"/>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Freeform 22"/>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Freeform 23"/>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Freeform 24"/>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Freeform 2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EA03FAF-5237-4FCD-A282-5969D457EF96}" type="datetimeFigureOut">
              <a:rPr lang="en-US" smtClean="0"/>
              <a:t>5/19/2022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084983-83AF-43F7-A496-0EE65CFE11A2}" type="slidenum">
              <a:rPr lang="en-US" smtClean="0"/>
              <a:t>‹#›</a:t>
            </a:fld>
            <a:endParaRPr lang="en-US"/>
          </a:p>
        </p:txBody>
      </p:sp>
    </p:spTree>
    <p:extLst>
      <p:ext uri="{BB962C8B-B14F-4D97-AF65-F5344CB8AC3E}">
        <p14:creationId xmlns:p14="http://schemas.microsoft.com/office/powerpoint/2010/main" val="28002802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EA03FAF-5237-4FCD-A282-5969D457EF96}" type="datetimeFigureOut">
              <a:rPr lang="en-US" smtClean="0"/>
              <a:t>5/19/2022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084983-83AF-43F7-A496-0EE65CFE11A2}" type="slidenum">
              <a:rPr lang="en-US" smtClean="0"/>
              <a:t>‹#›</a:t>
            </a:fld>
            <a:endParaRPr lang="en-US"/>
          </a:p>
        </p:txBody>
      </p:sp>
    </p:spTree>
    <p:extLst>
      <p:ext uri="{BB962C8B-B14F-4D97-AF65-F5344CB8AC3E}">
        <p14:creationId xmlns:p14="http://schemas.microsoft.com/office/powerpoint/2010/main" val="39543603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EA03FAF-5237-4FCD-A282-5969D457EF96}" type="datetimeFigureOut">
              <a:rPr lang="en-US" smtClean="0"/>
              <a:t>5/19/2022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084983-83AF-43F7-A496-0EE65CFE11A2}" type="slidenum">
              <a:rPr lang="en-US" smtClean="0"/>
              <a:t>‹#›</a:t>
            </a:fld>
            <a:endParaRPr lang="en-U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05607097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EA03FAF-5237-4FCD-A282-5969D457EF96}" type="datetimeFigureOut">
              <a:rPr lang="en-US" smtClean="0"/>
              <a:t>5/19/2022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084983-83AF-43F7-A496-0EE65CFE11A2}" type="slidenum">
              <a:rPr lang="en-US" smtClean="0"/>
              <a:t>‹#›</a:t>
            </a:fld>
            <a:endParaRPr lang="en-US"/>
          </a:p>
        </p:txBody>
      </p:sp>
    </p:spTree>
    <p:extLst>
      <p:ext uri="{BB962C8B-B14F-4D97-AF65-F5344CB8AC3E}">
        <p14:creationId xmlns:p14="http://schemas.microsoft.com/office/powerpoint/2010/main" val="44375356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EA03FAF-5237-4FCD-A282-5969D457EF96}" type="datetimeFigureOut">
              <a:rPr lang="en-US" smtClean="0"/>
              <a:t>5/19/2022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084983-83AF-43F7-A496-0EE65CFE11A2}" type="slidenum">
              <a:rPr lang="en-US" smtClean="0"/>
              <a:t>‹#›</a:t>
            </a:fld>
            <a:endParaRPr lang="en-U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401142606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EA03FAF-5237-4FCD-A282-5969D457EF96}" type="datetimeFigureOut">
              <a:rPr lang="en-US" smtClean="0"/>
              <a:t>5/19/2022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084983-83AF-43F7-A496-0EE65CFE11A2}" type="slidenum">
              <a:rPr lang="en-US" smtClean="0"/>
              <a:t>‹#›</a:t>
            </a:fld>
            <a:endParaRPr lang="en-US"/>
          </a:p>
        </p:txBody>
      </p:sp>
    </p:spTree>
    <p:extLst>
      <p:ext uri="{BB962C8B-B14F-4D97-AF65-F5344CB8AC3E}">
        <p14:creationId xmlns:p14="http://schemas.microsoft.com/office/powerpoint/2010/main" val="65434184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EA03FAF-5237-4FCD-A282-5969D457EF96}" type="datetimeFigureOut">
              <a:rPr lang="en-US" smtClean="0"/>
              <a:t>5/19/2022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084983-83AF-43F7-A496-0EE65CFE11A2}" type="slidenum">
              <a:rPr lang="en-US" smtClean="0"/>
              <a:t>‹#›</a:t>
            </a:fld>
            <a:endParaRPr lang="en-US"/>
          </a:p>
        </p:txBody>
      </p:sp>
    </p:spTree>
    <p:extLst>
      <p:ext uri="{BB962C8B-B14F-4D97-AF65-F5344CB8AC3E}">
        <p14:creationId xmlns:p14="http://schemas.microsoft.com/office/powerpoint/2010/main" val="118660531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EA03FAF-5237-4FCD-A282-5969D457EF96}" type="datetimeFigureOut">
              <a:rPr lang="en-US" smtClean="0"/>
              <a:t>5/19/2022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084983-83AF-43F7-A496-0EE65CFE11A2}" type="slidenum">
              <a:rPr lang="en-US" smtClean="0"/>
              <a:t>‹#›</a:t>
            </a:fld>
            <a:endParaRPr lang="en-US"/>
          </a:p>
        </p:txBody>
      </p:sp>
    </p:spTree>
    <p:extLst>
      <p:ext uri="{BB962C8B-B14F-4D97-AF65-F5344CB8AC3E}">
        <p14:creationId xmlns:p14="http://schemas.microsoft.com/office/powerpoint/2010/main" val="14003609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EA03FAF-5237-4FCD-A282-5969D457EF96}" type="datetimeFigureOut">
              <a:rPr lang="en-US" smtClean="0"/>
              <a:t>5/19/2022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084983-83AF-43F7-A496-0EE65CFE11A2}" type="slidenum">
              <a:rPr lang="en-US" smtClean="0"/>
              <a:t>‹#›</a:t>
            </a:fld>
            <a:endParaRPr lang="en-US"/>
          </a:p>
        </p:txBody>
      </p:sp>
    </p:spTree>
    <p:extLst>
      <p:ext uri="{BB962C8B-B14F-4D97-AF65-F5344CB8AC3E}">
        <p14:creationId xmlns:p14="http://schemas.microsoft.com/office/powerpoint/2010/main" val="28118938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EA03FAF-5237-4FCD-A282-5969D457EF96}" type="datetimeFigureOut">
              <a:rPr lang="en-US" smtClean="0"/>
              <a:t>5/19/2022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084983-83AF-43F7-A496-0EE65CFE11A2}" type="slidenum">
              <a:rPr lang="en-US" smtClean="0"/>
              <a:t>‹#›</a:t>
            </a:fld>
            <a:endParaRPr lang="en-US"/>
          </a:p>
        </p:txBody>
      </p:sp>
    </p:spTree>
    <p:extLst>
      <p:ext uri="{BB962C8B-B14F-4D97-AF65-F5344CB8AC3E}">
        <p14:creationId xmlns:p14="http://schemas.microsoft.com/office/powerpoint/2010/main" val="3567983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en-US"/>
              <a:t>Click to edit Master title style</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EA03FAF-5237-4FCD-A282-5969D457EF96}" type="datetimeFigureOut">
              <a:rPr lang="en-US" smtClean="0"/>
              <a:t>5/19/2022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084983-83AF-43F7-A496-0EE65CFE11A2}" type="slidenum">
              <a:rPr lang="en-US" smtClean="0"/>
              <a:t>‹#›</a:t>
            </a:fld>
            <a:endParaRPr lang="en-US"/>
          </a:p>
        </p:txBody>
      </p:sp>
    </p:spTree>
    <p:extLst>
      <p:ext uri="{BB962C8B-B14F-4D97-AF65-F5344CB8AC3E}">
        <p14:creationId xmlns:p14="http://schemas.microsoft.com/office/powerpoint/2010/main" val="32818665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EA03FAF-5237-4FCD-A282-5969D457EF96}" type="datetimeFigureOut">
              <a:rPr lang="en-US" smtClean="0"/>
              <a:t>5/19/2022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A084983-83AF-43F7-A496-0EE65CFE11A2}" type="slidenum">
              <a:rPr lang="en-US" smtClean="0"/>
              <a:t>‹#›</a:t>
            </a:fld>
            <a:endParaRPr lang="en-US"/>
          </a:p>
        </p:txBody>
      </p:sp>
    </p:spTree>
    <p:extLst>
      <p:ext uri="{BB962C8B-B14F-4D97-AF65-F5344CB8AC3E}">
        <p14:creationId xmlns:p14="http://schemas.microsoft.com/office/powerpoint/2010/main" val="37297757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EA03FAF-5237-4FCD-A282-5969D457EF96}" type="datetimeFigureOut">
              <a:rPr lang="en-US" smtClean="0"/>
              <a:t>5/19/2022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A084983-83AF-43F7-A496-0EE65CFE11A2}" type="slidenum">
              <a:rPr lang="en-US" smtClean="0"/>
              <a:t>‹#›</a:t>
            </a:fld>
            <a:endParaRPr lang="en-US"/>
          </a:p>
        </p:txBody>
      </p:sp>
    </p:spTree>
    <p:extLst>
      <p:ext uri="{BB962C8B-B14F-4D97-AF65-F5344CB8AC3E}">
        <p14:creationId xmlns:p14="http://schemas.microsoft.com/office/powerpoint/2010/main" val="1732506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EA03FAF-5237-4FCD-A282-5969D457EF96}" type="datetimeFigureOut">
              <a:rPr lang="en-US" smtClean="0"/>
              <a:t>5/19/2022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A084983-83AF-43F7-A496-0EE65CFE11A2}" type="slidenum">
              <a:rPr lang="en-US" smtClean="0"/>
              <a:t>‹#›</a:t>
            </a:fld>
            <a:endParaRPr lang="en-US"/>
          </a:p>
        </p:txBody>
      </p:sp>
    </p:spTree>
    <p:extLst>
      <p:ext uri="{BB962C8B-B14F-4D97-AF65-F5344CB8AC3E}">
        <p14:creationId xmlns:p14="http://schemas.microsoft.com/office/powerpoint/2010/main" val="33853794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9EA03FAF-5237-4FCD-A282-5969D457EF96}" type="datetimeFigureOut">
              <a:rPr lang="en-US" smtClean="0"/>
              <a:t>5/19/2022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084983-83AF-43F7-A496-0EE65CFE11A2}" type="slidenum">
              <a:rPr lang="en-US" smtClean="0"/>
              <a:t>‹#›</a:t>
            </a:fld>
            <a:endParaRPr lang="en-US"/>
          </a:p>
        </p:txBody>
      </p:sp>
    </p:spTree>
    <p:extLst>
      <p:ext uri="{BB962C8B-B14F-4D97-AF65-F5344CB8AC3E}">
        <p14:creationId xmlns:p14="http://schemas.microsoft.com/office/powerpoint/2010/main" val="11053728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EA03FAF-5237-4FCD-A282-5969D457EF96}" type="datetimeFigureOut">
              <a:rPr lang="en-US" smtClean="0"/>
              <a:t>5/19/2022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084983-83AF-43F7-A496-0EE65CFE11A2}" type="slidenum">
              <a:rPr lang="en-US" smtClean="0"/>
              <a:t>‹#›</a:t>
            </a:fld>
            <a:endParaRPr lang="en-US"/>
          </a:p>
        </p:txBody>
      </p:sp>
    </p:spTree>
    <p:extLst>
      <p:ext uri="{BB962C8B-B14F-4D97-AF65-F5344CB8AC3E}">
        <p14:creationId xmlns:p14="http://schemas.microsoft.com/office/powerpoint/2010/main" val="471461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7" y="-8468"/>
            <a:ext cx="9169805" cy="6874935"/>
            <a:chOff x="-8467" y="-8468"/>
            <a:chExt cx="9169805"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9EA03FAF-5237-4FCD-A282-5969D457EF96}" type="datetimeFigureOut">
              <a:rPr lang="en-US" smtClean="0"/>
              <a:t>5/19/2022</a:t>
            </a:fld>
            <a:endParaRPr lang="en-US"/>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solidFill>
              </a:defRPr>
            </a:lvl1pPr>
          </a:lstStyle>
          <a:p>
            <a:fld id="{1A084983-83AF-43F7-A496-0EE65CFE11A2}" type="slidenum">
              <a:rPr lang="en-US" smtClean="0"/>
              <a:t>‹#›</a:t>
            </a:fld>
            <a:endParaRPr lang="en-US"/>
          </a:p>
        </p:txBody>
      </p:sp>
    </p:spTree>
    <p:extLst>
      <p:ext uri="{BB962C8B-B14F-4D97-AF65-F5344CB8AC3E}">
        <p14:creationId xmlns:p14="http://schemas.microsoft.com/office/powerpoint/2010/main" val="3266957024"/>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 id="2147483720" r:id="rId12"/>
    <p:sldLayoutId id="2147483721" r:id="rId13"/>
    <p:sldLayoutId id="2147483722" r:id="rId14"/>
    <p:sldLayoutId id="2147483723" r:id="rId15"/>
    <p:sldLayoutId id="2147483724"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opendatalab.mn/"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42BD6B-9AAA-4DEC-C937-ECBF99E46371}"/>
              </a:ext>
            </a:extLst>
          </p:cNvPr>
          <p:cNvSpPr>
            <a:spLocks noGrp="1"/>
          </p:cNvSpPr>
          <p:nvPr>
            <p:ph type="ctrTitle"/>
          </p:nvPr>
        </p:nvSpPr>
        <p:spPr>
          <a:xfrm>
            <a:off x="685800" y="1570233"/>
            <a:ext cx="7013713" cy="2387600"/>
          </a:xfrm>
        </p:spPr>
        <p:txBody>
          <a:bodyPr/>
          <a:lstStyle/>
          <a:p>
            <a:pPr algn="l"/>
            <a:r>
              <a:rPr lang="mn-MN" sz="2800" b="1" dirty="0">
                <a:effectLst/>
                <a:latin typeface="Arial" panose="020B0604020202020204" pitchFamily="34" charset="0"/>
                <a:ea typeface="Playfair Display Regular" panose="00000500000000000000" pitchFamily="2" charset="0"/>
                <a:cs typeface="Playfair Display" panose="00000500000000000000" pitchFamily="2" charset="0"/>
              </a:rPr>
              <a:t>Олборлох салбарыг нээлттэй болгох нь төслийн үйл ажиллагааны төлөвлөгөө-ний төсөл</a:t>
            </a:r>
            <a:br>
              <a:rPr lang="en-US" sz="1800" b="0" dirty="0">
                <a:effectLst/>
                <a:latin typeface="Arial" panose="020B0604020202020204" pitchFamily="34" charset="0"/>
                <a:ea typeface="Playfair Display" panose="00000500000000000000" pitchFamily="2" charset="0"/>
                <a:cs typeface="Playfair Display" panose="00000500000000000000" pitchFamily="2" charset="0"/>
              </a:rPr>
            </a:br>
            <a:endParaRPr lang="en-US" dirty="0"/>
          </a:p>
        </p:txBody>
      </p:sp>
      <p:sp>
        <p:nvSpPr>
          <p:cNvPr id="3" name="Subtitle 2">
            <a:extLst>
              <a:ext uri="{FF2B5EF4-FFF2-40B4-BE49-F238E27FC236}">
                <a16:creationId xmlns:a16="http://schemas.microsoft.com/office/drawing/2014/main" id="{43AFDB96-E0B5-C30F-A268-A150AE63D9D6}"/>
              </a:ext>
            </a:extLst>
          </p:cNvPr>
          <p:cNvSpPr>
            <a:spLocks noGrp="1"/>
          </p:cNvSpPr>
          <p:nvPr>
            <p:ph type="subTitle" idx="1"/>
          </p:nvPr>
        </p:nvSpPr>
        <p:spPr>
          <a:xfrm>
            <a:off x="1143000" y="4908323"/>
            <a:ext cx="6556513" cy="625405"/>
          </a:xfrm>
        </p:spPr>
        <p:txBody>
          <a:bodyPr>
            <a:normAutofit lnSpcReduction="10000"/>
          </a:bodyPr>
          <a:lstStyle/>
          <a:p>
            <a:r>
              <a:rPr lang="mn-MN" sz="1800" b="1" dirty="0">
                <a:effectLst/>
                <a:latin typeface="Arial" panose="020B0604020202020204" pitchFamily="34" charset="0"/>
                <a:ea typeface="Playfair Display Regular" panose="00000500000000000000" pitchFamily="2" charset="0"/>
                <a:cs typeface="Playfair Display" panose="00000500000000000000" pitchFamily="2" charset="0"/>
              </a:rPr>
              <a:t>Эхний шат </a:t>
            </a:r>
            <a:r>
              <a:rPr lang="en-US" sz="1800" b="1" dirty="0">
                <a:effectLst/>
                <a:latin typeface="Arial" panose="020B0604020202020204" pitchFamily="34" charset="0"/>
                <a:ea typeface="Playfair Display Regular" panose="00000500000000000000" pitchFamily="2" charset="0"/>
                <a:cs typeface="Playfair Display" panose="00000500000000000000" pitchFamily="2" charset="0"/>
              </a:rPr>
              <a:t>– </a:t>
            </a:r>
            <a:r>
              <a:rPr lang="mn-MN" sz="1800" b="1" dirty="0">
                <a:effectLst/>
                <a:latin typeface="Arial" panose="020B0604020202020204" pitchFamily="34" charset="0"/>
                <a:ea typeface="Playfair Display Regular" panose="00000500000000000000" pitchFamily="2" charset="0"/>
                <a:cs typeface="Playfair Display" panose="00000500000000000000" pitchFamily="2" charset="0"/>
              </a:rPr>
              <a:t>2022 оны 5-р сараас 2023 оны 6-р сар</a:t>
            </a:r>
            <a:br>
              <a:rPr lang="en-US" sz="2400" b="1" dirty="0">
                <a:effectLst/>
                <a:latin typeface="Playfair Display" panose="00000500000000000000" pitchFamily="2" charset="0"/>
                <a:ea typeface="Playfair Display" panose="00000500000000000000" pitchFamily="2" charset="0"/>
                <a:cs typeface="Playfair Display" panose="00000500000000000000" pitchFamily="2" charset="0"/>
              </a:rPr>
            </a:br>
            <a:endParaRPr lang="en-US" dirty="0"/>
          </a:p>
        </p:txBody>
      </p:sp>
    </p:spTree>
    <p:extLst>
      <p:ext uri="{BB962C8B-B14F-4D97-AF65-F5344CB8AC3E}">
        <p14:creationId xmlns:p14="http://schemas.microsoft.com/office/powerpoint/2010/main" val="18937139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6B7D7A5-D042-30F5-69F8-3106369CAA06}"/>
              </a:ext>
            </a:extLst>
          </p:cNvPr>
          <p:cNvSpPr>
            <a:spLocks noGrp="1"/>
          </p:cNvSpPr>
          <p:nvPr>
            <p:ph idx="1"/>
          </p:nvPr>
        </p:nvSpPr>
        <p:spPr>
          <a:xfrm>
            <a:off x="628650" y="649356"/>
            <a:ext cx="8078028" cy="5618921"/>
          </a:xfrm>
        </p:spPr>
        <p:txBody>
          <a:bodyPr>
            <a:normAutofit fontScale="92500" lnSpcReduction="20000"/>
          </a:bodyPr>
          <a:lstStyle/>
          <a:p>
            <a:pPr marL="0" indent="0">
              <a:buNone/>
            </a:pPr>
            <a:r>
              <a:rPr lang="mn-MN" sz="2000" dirty="0">
                <a:solidFill>
                  <a:srgbClr val="000000"/>
                </a:solidFill>
                <a:effectLst/>
                <a:latin typeface="Arial" panose="020B0604020202020204" pitchFamily="34" charset="0"/>
                <a:ea typeface="Playfair Display" panose="00000500000000000000" pitchFamily="2" charset="0"/>
                <a:cs typeface="Playfair Display" panose="00000500000000000000" pitchFamily="2" charset="0"/>
              </a:rPr>
              <a:t>Оршил </a:t>
            </a:r>
          </a:p>
          <a:p>
            <a:pPr marL="0" indent="0">
              <a:buNone/>
            </a:pPr>
            <a:r>
              <a:rPr lang="mn-MN" sz="2000" dirty="0">
                <a:solidFill>
                  <a:srgbClr val="000000"/>
                </a:solidFill>
                <a:effectLst/>
                <a:latin typeface="Arial" panose="020B0604020202020204" pitchFamily="34" charset="0"/>
                <a:ea typeface="Playfair Display" panose="00000500000000000000" pitchFamily="2" charset="0"/>
                <a:cs typeface="Playfair Display" panose="00000500000000000000" pitchFamily="2" charset="0"/>
              </a:rPr>
              <a:t>Монгол Улс ОҮИТБС-ын хүрээнд Эцсийн өмчлөгчдийн мэдээллийг ил тод болгож байна. </a:t>
            </a:r>
          </a:p>
          <a:p>
            <a:pPr marL="0" indent="0">
              <a:buNone/>
            </a:pPr>
            <a:r>
              <a:rPr lang="mn-MN" sz="2000" dirty="0">
                <a:solidFill>
                  <a:srgbClr val="000000"/>
                </a:solidFill>
                <a:effectLst/>
                <a:latin typeface="Arial" panose="020B0604020202020204" pitchFamily="34" charset="0"/>
                <a:ea typeface="Playfair Display" panose="00000500000000000000" pitchFamily="2" charset="0"/>
                <a:cs typeface="Playfair Display" panose="00000500000000000000" pitchFamily="2" charset="0"/>
              </a:rPr>
              <a:t>Монгол Улс энэ талын мэдээллийг ил тод болгох асуудлыг </a:t>
            </a:r>
            <a:r>
              <a:rPr lang="mn-MN" sz="2000" dirty="0">
                <a:solidFill>
                  <a:srgbClr val="000000"/>
                </a:solidFill>
                <a:latin typeface="Arial" panose="020B0604020202020204" pitchFamily="34" charset="0"/>
                <a:ea typeface="Playfair Display" panose="00000500000000000000" pitchFamily="2" charset="0"/>
                <a:cs typeface="Playfair Display" panose="00000500000000000000" pitchFamily="2" charset="0"/>
              </a:rPr>
              <a:t>Нийтийн мэдээллийн ил тод байдлын тухай хууль, </a:t>
            </a:r>
            <a:r>
              <a:rPr lang="mn-MN" sz="2000" dirty="0">
                <a:solidFill>
                  <a:srgbClr val="000000"/>
                </a:solidFill>
                <a:effectLst/>
                <a:latin typeface="Arial" panose="020B0604020202020204" pitchFamily="34" charset="0"/>
                <a:ea typeface="Playfair Display" panose="00000500000000000000" pitchFamily="2" charset="0"/>
                <a:cs typeface="Playfair Display" panose="00000500000000000000" pitchFamily="2" charset="0"/>
              </a:rPr>
              <a:t>хуулийн этгээдийн бүртгэлийн тухай хууль, ашигт малтмалын тухай хууль, Мөнгө угаах болон терроризмыг санхүүжүүлэхтэй тэмцэх тухай хуулийн болон Эрдэс баялгийн салбарын ил тод байдлын тухай хуулийн төслийн хүрээнд ил тод болгохоор ажиллаж байна. </a:t>
            </a:r>
          </a:p>
          <a:p>
            <a:pPr marL="0" indent="0">
              <a:buNone/>
            </a:pPr>
            <a:r>
              <a:rPr lang="mn-MN" sz="2000" dirty="0">
                <a:solidFill>
                  <a:srgbClr val="000000"/>
                </a:solidFill>
                <a:effectLst/>
                <a:latin typeface="Arial" panose="020B0604020202020204" pitchFamily="34" charset="0"/>
                <a:ea typeface="Playfair Display" panose="00000500000000000000" pitchFamily="2" charset="0"/>
                <a:cs typeface="Playfair Display" panose="00000500000000000000" pitchFamily="2" charset="0"/>
              </a:rPr>
              <a:t>Компанийн харилцааг зохицуулдаг байгууллага, УУХҮЯ нь Эцсийн өмчлөгчдийн мэдээллийг цуглуулж, ил тод болгох асуудлыг дэмждэг байгаа нь маш чухал юм. </a:t>
            </a:r>
          </a:p>
          <a:p>
            <a:pPr marL="0" indent="0">
              <a:buNone/>
            </a:pPr>
            <a:r>
              <a:rPr lang="mn-MN" sz="2000" dirty="0">
                <a:solidFill>
                  <a:srgbClr val="000000"/>
                </a:solidFill>
                <a:effectLst/>
                <a:latin typeface="Arial" panose="020B0604020202020204" pitchFamily="34" charset="0"/>
                <a:ea typeface="Playfair Display" panose="00000500000000000000" pitchFamily="2" charset="0"/>
                <a:cs typeface="Playfair Display" panose="00000500000000000000" pitchFamily="2" charset="0"/>
              </a:rPr>
              <a:t>И-засаглал, нээлттэй мэдээллийн сан сайн хөгжсөн ч, Монголын иргэний нийгмийн байгууллагуудад мэдээллийн хэрэгцээ байгаа бөгөөд Эцсийн Өмчлөгчийн мэдээллийг ил тод болгох дээр хэлэлцүүлэг явагдсаар л байна. </a:t>
            </a:r>
          </a:p>
          <a:p>
            <a:pPr marL="0" indent="0">
              <a:buNone/>
            </a:pPr>
            <a:r>
              <a:rPr lang="mn-MN" sz="2000" dirty="0">
                <a:solidFill>
                  <a:srgbClr val="000000"/>
                </a:solidFill>
                <a:effectLst/>
                <a:latin typeface="Arial" panose="020B0604020202020204" pitchFamily="34" charset="0"/>
                <a:ea typeface="Playfair Display" panose="00000500000000000000" pitchFamily="2" charset="0"/>
                <a:cs typeface="Playfair Display" panose="00000500000000000000" pitchFamily="2" charset="0"/>
              </a:rPr>
              <a:t>Олборлох үйлдвэрлэлийг ил тод болгох төслийн зүгээс холбогдох хууль тогтоомжийг уялдуулах, мэдээлэл цуглуулах, шалгах, стандартыг бий болгох асуудлаар техникийн чадавхийг нэмэгдүүлэх талаар боломжтой байна.</a:t>
            </a:r>
            <a:endParaRPr lang="en-US" sz="2000" dirty="0">
              <a:effectLst/>
              <a:latin typeface="Playfair Display" panose="00000500000000000000" pitchFamily="2" charset="0"/>
              <a:ea typeface="Playfair Display" panose="00000500000000000000" pitchFamily="2" charset="0"/>
              <a:cs typeface="Playfair Display" panose="00000500000000000000" pitchFamily="2" charset="0"/>
            </a:endParaRPr>
          </a:p>
          <a:p>
            <a:endParaRPr lang="en-US" dirty="0"/>
          </a:p>
        </p:txBody>
      </p:sp>
    </p:spTree>
    <p:extLst>
      <p:ext uri="{BB962C8B-B14F-4D97-AF65-F5344CB8AC3E}">
        <p14:creationId xmlns:p14="http://schemas.microsoft.com/office/powerpoint/2010/main" val="25972343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6D8781-AA48-861F-1F16-E4B0F2EF4431}"/>
              </a:ext>
            </a:extLst>
          </p:cNvPr>
          <p:cNvSpPr>
            <a:spLocks noGrp="1"/>
          </p:cNvSpPr>
          <p:nvPr>
            <p:ph type="title"/>
          </p:nvPr>
        </p:nvSpPr>
        <p:spPr>
          <a:xfrm>
            <a:off x="628650" y="365126"/>
            <a:ext cx="7886700" cy="1198631"/>
          </a:xfrm>
        </p:spPr>
        <p:txBody>
          <a:bodyPr>
            <a:normAutofit/>
          </a:bodyPr>
          <a:lstStyle/>
          <a:p>
            <a:r>
              <a:rPr lang="mn-MN" sz="1800" dirty="0">
                <a:solidFill>
                  <a:srgbClr val="000000"/>
                </a:solidFill>
                <a:effectLst/>
                <a:latin typeface="Arial" panose="020B0604020202020204" pitchFamily="34" charset="0"/>
                <a:ea typeface="Playfair Display Regular" panose="00000500000000000000" pitchFamily="2" charset="0"/>
                <a:cs typeface="Playfair Display" panose="00000500000000000000" pitchFamily="2" charset="0"/>
              </a:rPr>
              <a:t>Зорилт </a:t>
            </a:r>
            <a:r>
              <a:rPr lang="en-US" sz="1800" dirty="0">
                <a:solidFill>
                  <a:srgbClr val="000000"/>
                </a:solidFill>
                <a:effectLst/>
                <a:latin typeface="Arial" panose="020B0604020202020204" pitchFamily="34" charset="0"/>
                <a:ea typeface="Playfair Display Regular" panose="00000500000000000000" pitchFamily="2" charset="0"/>
                <a:cs typeface="Playfair Display" panose="00000500000000000000" pitchFamily="2" charset="0"/>
              </a:rPr>
              <a:t>1 – </a:t>
            </a:r>
            <a:r>
              <a:rPr lang="mn-MN" sz="1800" dirty="0">
                <a:solidFill>
                  <a:srgbClr val="000000"/>
                </a:solidFill>
                <a:effectLst/>
                <a:latin typeface="Arial" panose="020B0604020202020204" pitchFamily="34" charset="0"/>
                <a:ea typeface="Playfair Display Regular" panose="00000500000000000000" pitchFamily="2" charset="0"/>
                <a:cs typeface="Playfair Display" panose="00000500000000000000" pitchFamily="2" charset="0"/>
              </a:rPr>
              <a:t>Засгийн газар, компаниудад эцсийн өмчлөгчдийн нээлттэй чанартай мэдээллийг ил тод болгоно. </a:t>
            </a:r>
            <a:br>
              <a:rPr lang="en-US" sz="1800" dirty="0">
                <a:effectLst/>
                <a:latin typeface="Playfair Display" panose="00000500000000000000" pitchFamily="2" charset="0"/>
                <a:ea typeface="Playfair Display" panose="00000500000000000000" pitchFamily="2" charset="0"/>
                <a:cs typeface="Playfair Display" panose="00000500000000000000" pitchFamily="2" charset="0"/>
              </a:rPr>
            </a:br>
            <a:endParaRPr lang="en-US" dirty="0"/>
          </a:p>
        </p:txBody>
      </p:sp>
      <p:graphicFrame>
        <p:nvGraphicFramePr>
          <p:cNvPr id="10" name="Content Placeholder 9">
            <a:extLst>
              <a:ext uri="{FF2B5EF4-FFF2-40B4-BE49-F238E27FC236}">
                <a16:creationId xmlns:a16="http://schemas.microsoft.com/office/drawing/2014/main" id="{A0F87439-B5C8-88A9-1973-EA0BBEC1037A}"/>
              </a:ext>
            </a:extLst>
          </p:cNvPr>
          <p:cNvGraphicFramePr>
            <a:graphicFrameLocks noGrp="1"/>
          </p:cNvGraphicFramePr>
          <p:nvPr>
            <p:ph idx="1"/>
            <p:extLst>
              <p:ext uri="{D42A27DB-BD31-4B8C-83A1-F6EECF244321}">
                <p14:modId xmlns:p14="http://schemas.microsoft.com/office/powerpoint/2010/main" val="3288608581"/>
              </p:ext>
            </p:extLst>
          </p:nvPr>
        </p:nvGraphicFramePr>
        <p:xfrm>
          <a:off x="535885" y="1095665"/>
          <a:ext cx="8250306" cy="1984502"/>
        </p:xfrm>
        <a:graphic>
          <a:graphicData uri="http://schemas.openxmlformats.org/drawingml/2006/table">
            <a:tbl>
              <a:tblPr bandRow="1">
                <a:tableStyleId>{5C22544A-7EE6-4342-B048-85BDC9FD1C3A}</a:tableStyleId>
              </a:tblPr>
              <a:tblGrid>
                <a:gridCol w="1375051">
                  <a:extLst>
                    <a:ext uri="{9D8B030D-6E8A-4147-A177-3AD203B41FA5}">
                      <a16:colId xmlns:a16="http://schemas.microsoft.com/office/drawing/2014/main" val="2996902162"/>
                    </a:ext>
                  </a:extLst>
                </a:gridCol>
                <a:gridCol w="1375051">
                  <a:extLst>
                    <a:ext uri="{9D8B030D-6E8A-4147-A177-3AD203B41FA5}">
                      <a16:colId xmlns:a16="http://schemas.microsoft.com/office/drawing/2014/main" val="2770388917"/>
                    </a:ext>
                  </a:extLst>
                </a:gridCol>
                <a:gridCol w="1375051">
                  <a:extLst>
                    <a:ext uri="{9D8B030D-6E8A-4147-A177-3AD203B41FA5}">
                      <a16:colId xmlns:a16="http://schemas.microsoft.com/office/drawing/2014/main" val="4022728259"/>
                    </a:ext>
                  </a:extLst>
                </a:gridCol>
                <a:gridCol w="1375051">
                  <a:extLst>
                    <a:ext uri="{9D8B030D-6E8A-4147-A177-3AD203B41FA5}">
                      <a16:colId xmlns:a16="http://schemas.microsoft.com/office/drawing/2014/main" val="3819529338"/>
                    </a:ext>
                  </a:extLst>
                </a:gridCol>
                <a:gridCol w="1375051">
                  <a:extLst>
                    <a:ext uri="{9D8B030D-6E8A-4147-A177-3AD203B41FA5}">
                      <a16:colId xmlns:a16="http://schemas.microsoft.com/office/drawing/2014/main" val="729495529"/>
                    </a:ext>
                  </a:extLst>
                </a:gridCol>
                <a:gridCol w="1375051">
                  <a:extLst>
                    <a:ext uri="{9D8B030D-6E8A-4147-A177-3AD203B41FA5}">
                      <a16:colId xmlns:a16="http://schemas.microsoft.com/office/drawing/2014/main" val="1246079161"/>
                    </a:ext>
                  </a:extLst>
                </a:gridCol>
              </a:tblGrid>
              <a:tr h="351629">
                <a:tc gridSpan="6">
                  <a:txBody>
                    <a:bodyPr/>
                    <a:lstStyle/>
                    <a:p>
                      <a:pPr marL="0" marR="0">
                        <a:lnSpc>
                          <a:spcPct val="115000"/>
                        </a:lnSpc>
                        <a:spcBef>
                          <a:spcPts val="0"/>
                        </a:spcBef>
                        <a:spcAft>
                          <a:spcPts val="800"/>
                        </a:spcAft>
                      </a:pPr>
                      <a:r>
                        <a:rPr lang="mn-MN" sz="1100">
                          <a:effectLst/>
                        </a:rPr>
                        <a:t>Үйл ажиллагаа явуулах талбар</a:t>
                      </a:r>
                      <a:r>
                        <a:rPr lang="en-US" sz="1100">
                          <a:effectLst/>
                        </a:rPr>
                        <a:t> 1 – </a:t>
                      </a:r>
                      <a:r>
                        <a:rPr lang="mn-MN" sz="1100">
                          <a:effectLst/>
                        </a:rPr>
                        <a:t>ЭӨ-ийг ил тод болгох улс төрийн шинэчлэлийн амлалт, оролцогч талуудыг оролцуулах тогтвортой хангах чиглэл</a:t>
                      </a:r>
                      <a:r>
                        <a:rPr lang="en-US" sz="1100">
                          <a:effectLst/>
                        </a:rPr>
                        <a:t>- </a:t>
                      </a:r>
                      <a:r>
                        <a:rPr lang="mn-MN" sz="1100">
                          <a:effectLst/>
                        </a:rPr>
                        <a:t>ОҮИТБС тэргүүлнэ.</a:t>
                      </a:r>
                      <a:endParaRPr lang="en-US" sz="1000">
                        <a:effectLst/>
                        <a:latin typeface="Playfair Display" panose="00000500000000000000" pitchFamily="2" charset="0"/>
                        <a:ea typeface="Playfair Display" panose="00000500000000000000" pitchFamily="2" charset="0"/>
                        <a:cs typeface="Playfair Display" panose="00000500000000000000" pitchFamily="2" charset="0"/>
                      </a:endParaRPr>
                    </a:p>
                  </a:txBody>
                  <a:tcPr marL="65722" marR="65722"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968653959"/>
                  </a:ext>
                </a:extLst>
              </a:tr>
              <a:tr h="351629">
                <a:tc>
                  <a:txBody>
                    <a:bodyPr/>
                    <a:lstStyle/>
                    <a:p>
                      <a:pPr marL="0" marR="0">
                        <a:lnSpc>
                          <a:spcPct val="115000"/>
                        </a:lnSpc>
                        <a:spcBef>
                          <a:spcPts val="0"/>
                        </a:spcBef>
                        <a:spcAft>
                          <a:spcPts val="800"/>
                        </a:spcAft>
                      </a:pPr>
                      <a:r>
                        <a:rPr lang="mn-MN" sz="1100">
                          <a:effectLst/>
                        </a:rPr>
                        <a:t>Үйл ажиллагаа</a:t>
                      </a:r>
                      <a:endParaRPr lang="en-US" sz="1000">
                        <a:effectLst/>
                        <a:latin typeface="Playfair Display" panose="00000500000000000000" pitchFamily="2" charset="0"/>
                        <a:ea typeface="Playfair Display" panose="00000500000000000000" pitchFamily="2" charset="0"/>
                        <a:cs typeface="Playfair Display" panose="00000500000000000000" pitchFamily="2" charset="0"/>
                      </a:endParaRPr>
                    </a:p>
                  </a:txBody>
                  <a:tcPr marL="65722" marR="65722" marT="0" marB="0"/>
                </a:tc>
                <a:tc>
                  <a:txBody>
                    <a:bodyPr/>
                    <a:lstStyle/>
                    <a:p>
                      <a:pPr marL="0" marR="0">
                        <a:lnSpc>
                          <a:spcPct val="115000"/>
                        </a:lnSpc>
                        <a:spcBef>
                          <a:spcPts val="0"/>
                        </a:spcBef>
                        <a:spcAft>
                          <a:spcPts val="800"/>
                        </a:spcAft>
                      </a:pPr>
                      <a:r>
                        <a:rPr lang="mn-MN" sz="1100">
                          <a:effectLst/>
                        </a:rPr>
                        <a:t>Хариуцах</a:t>
                      </a:r>
                      <a:endParaRPr lang="en-US" sz="1000">
                        <a:effectLst/>
                        <a:latin typeface="Playfair Display" panose="00000500000000000000" pitchFamily="2" charset="0"/>
                        <a:ea typeface="Playfair Display" panose="00000500000000000000" pitchFamily="2" charset="0"/>
                        <a:cs typeface="Playfair Display" panose="00000500000000000000" pitchFamily="2" charset="0"/>
                      </a:endParaRPr>
                    </a:p>
                  </a:txBody>
                  <a:tcPr marL="65722" marR="65722" marT="0" marB="0"/>
                </a:tc>
                <a:tc>
                  <a:txBody>
                    <a:bodyPr/>
                    <a:lstStyle/>
                    <a:p>
                      <a:pPr marL="0" marR="0">
                        <a:lnSpc>
                          <a:spcPct val="115000"/>
                        </a:lnSpc>
                        <a:spcBef>
                          <a:spcPts val="0"/>
                        </a:spcBef>
                        <a:spcAft>
                          <a:spcPts val="800"/>
                        </a:spcAft>
                      </a:pPr>
                      <a:r>
                        <a:rPr lang="mn-MN" sz="1100">
                          <a:effectLst/>
                        </a:rPr>
                        <a:t>Гарах бүтээгдэхүүн</a:t>
                      </a:r>
                      <a:endParaRPr lang="en-US" sz="1000">
                        <a:effectLst/>
                        <a:latin typeface="Playfair Display" panose="00000500000000000000" pitchFamily="2" charset="0"/>
                        <a:ea typeface="Playfair Display" panose="00000500000000000000" pitchFamily="2" charset="0"/>
                        <a:cs typeface="Playfair Display" panose="00000500000000000000" pitchFamily="2" charset="0"/>
                      </a:endParaRPr>
                    </a:p>
                  </a:txBody>
                  <a:tcPr marL="65722" marR="65722" marT="0" marB="0"/>
                </a:tc>
                <a:tc>
                  <a:txBody>
                    <a:bodyPr/>
                    <a:lstStyle/>
                    <a:p>
                      <a:pPr marL="0" marR="0">
                        <a:lnSpc>
                          <a:spcPct val="115000"/>
                        </a:lnSpc>
                        <a:spcBef>
                          <a:spcPts val="0"/>
                        </a:spcBef>
                        <a:spcAft>
                          <a:spcPts val="800"/>
                        </a:spcAft>
                      </a:pPr>
                      <a:r>
                        <a:rPr lang="mn-MN" sz="1100">
                          <a:effectLst/>
                        </a:rPr>
                        <a:t>Гол үзүүлэлт</a:t>
                      </a:r>
                      <a:endParaRPr lang="en-US" sz="1000">
                        <a:effectLst/>
                        <a:latin typeface="Playfair Display" panose="00000500000000000000" pitchFamily="2" charset="0"/>
                        <a:ea typeface="Playfair Display" panose="00000500000000000000" pitchFamily="2" charset="0"/>
                        <a:cs typeface="Playfair Display" panose="00000500000000000000" pitchFamily="2" charset="0"/>
                      </a:endParaRPr>
                    </a:p>
                  </a:txBody>
                  <a:tcPr marL="65722" marR="65722" marT="0" marB="0"/>
                </a:tc>
                <a:tc>
                  <a:txBody>
                    <a:bodyPr/>
                    <a:lstStyle/>
                    <a:p>
                      <a:pPr marL="0" marR="0">
                        <a:lnSpc>
                          <a:spcPct val="115000"/>
                        </a:lnSpc>
                        <a:spcBef>
                          <a:spcPts val="0"/>
                        </a:spcBef>
                        <a:spcAft>
                          <a:spcPts val="800"/>
                        </a:spcAft>
                      </a:pPr>
                      <a:r>
                        <a:rPr lang="mn-MN" sz="1100">
                          <a:effectLst/>
                        </a:rPr>
                        <a:t>Хугацаа</a:t>
                      </a:r>
                      <a:r>
                        <a:rPr lang="en-US" sz="1100">
                          <a:effectLst/>
                        </a:rPr>
                        <a:t> (</a:t>
                      </a:r>
                      <a:r>
                        <a:rPr lang="mn-MN" sz="1100">
                          <a:effectLst/>
                        </a:rPr>
                        <a:t>сар</a:t>
                      </a:r>
                      <a:r>
                        <a:rPr lang="en-US" sz="1100">
                          <a:effectLst/>
                        </a:rPr>
                        <a:t>/</a:t>
                      </a:r>
                      <a:r>
                        <a:rPr lang="mn-MN" sz="1100">
                          <a:effectLst/>
                        </a:rPr>
                        <a:t>улирал</a:t>
                      </a:r>
                      <a:r>
                        <a:rPr lang="en-US" sz="1100">
                          <a:effectLst/>
                        </a:rPr>
                        <a:t>)</a:t>
                      </a:r>
                      <a:endParaRPr lang="en-US" sz="1000">
                        <a:effectLst/>
                        <a:latin typeface="Playfair Display" panose="00000500000000000000" pitchFamily="2" charset="0"/>
                        <a:ea typeface="Playfair Display" panose="00000500000000000000" pitchFamily="2" charset="0"/>
                        <a:cs typeface="Playfair Display" panose="00000500000000000000" pitchFamily="2" charset="0"/>
                      </a:endParaRPr>
                    </a:p>
                  </a:txBody>
                  <a:tcPr marL="65722" marR="65722" marT="0" marB="0"/>
                </a:tc>
                <a:tc>
                  <a:txBody>
                    <a:bodyPr/>
                    <a:lstStyle/>
                    <a:p>
                      <a:pPr marL="0" marR="0">
                        <a:lnSpc>
                          <a:spcPct val="115000"/>
                        </a:lnSpc>
                        <a:spcBef>
                          <a:spcPts val="0"/>
                        </a:spcBef>
                        <a:spcAft>
                          <a:spcPts val="800"/>
                        </a:spcAft>
                      </a:pPr>
                      <a:r>
                        <a:rPr lang="mn-MN" sz="1100">
                          <a:effectLst/>
                        </a:rPr>
                        <a:t>Төсөв</a:t>
                      </a:r>
                      <a:r>
                        <a:rPr lang="en-US" sz="1100">
                          <a:effectLst/>
                        </a:rPr>
                        <a:t>/</a:t>
                      </a:r>
                      <a:r>
                        <a:rPr lang="mn-MN" sz="1100">
                          <a:effectLst/>
                        </a:rPr>
                        <a:t>Нөөц</a:t>
                      </a:r>
                      <a:endParaRPr lang="en-US" sz="1000">
                        <a:effectLst/>
                        <a:latin typeface="Playfair Display" panose="00000500000000000000" pitchFamily="2" charset="0"/>
                        <a:ea typeface="Playfair Display" panose="00000500000000000000" pitchFamily="2" charset="0"/>
                        <a:cs typeface="Playfair Display" panose="00000500000000000000" pitchFamily="2" charset="0"/>
                      </a:endParaRPr>
                    </a:p>
                  </a:txBody>
                  <a:tcPr marL="65722" marR="65722" marT="0" marB="0"/>
                </a:tc>
                <a:extLst>
                  <a:ext uri="{0D108BD9-81ED-4DB2-BD59-A6C34878D82A}">
                    <a16:rowId xmlns:a16="http://schemas.microsoft.com/office/drawing/2014/main" val="2513773067"/>
                  </a:ext>
                </a:extLst>
              </a:tr>
              <a:tr h="1121559">
                <a:tc>
                  <a:txBody>
                    <a:bodyPr/>
                    <a:lstStyle/>
                    <a:p>
                      <a:pPr marL="0" marR="0">
                        <a:lnSpc>
                          <a:spcPct val="115000"/>
                        </a:lnSpc>
                        <a:spcBef>
                          <a:spcPts val="0"/>
                        </a:spcBef>
                        <a:spcAft>
                          <a:spcPts val="800"/>
                        </a:spcAft>
                      </a:pPr>
                      <a:r>
                        <a:rPr lang="mn-MN" sz="1100">
                          <a:effectLst/>
                        </a:rPr>
                        <a:t>ЭӨ-ийн бүртгэлийн талаар дэлхийн практикийн талаар семинар</a:t>
                      </a:r>
                      <a:endParaRPr lang="en-US" sz="1000">
                        <a:effectLst/>
                        <a:latin typeface="Playfair Display" panose="00000500000000000000" pitchFamily="2" charset="0"/>
                        <a:ea typeface="Playfair Display" panose="00000500000000000000" pitchFamily="2" charset="0"/>
                        <a:cs typeface="Playfair Display" panose="00000500000000000000" pitchFamily="2" charset="0"/>
                      </a:endParaRPr>
                    </a:p>
                  </a:txBody>
                  <a:tcPr marL="65722" marR="65722" marT="0" marB="0"/>
                </a:tc>
                <a:tc>
                  <a:txBody>
                    <a:bodyPr/>
                    <a:lstStyle/>
                    <a:p>
                      <a:pPr marL="0" marR="0">
                        <a:lnSpc>
                          <a:spcPct val="115000"/>
                        </a:lnSpc>
                        <a:spcBef>
                          <a:spcPts val="0"/>
                        </a:spcBef>
                        <a:spcAft>
                          <a:spcPts val="800"/>
                        </a:spcAft>
                      </a:pPr>
                      <a:r>
                        <a:rPr lang="en-US" sz="1100" dirty="0">
                          <a:effectLst/>
                        </a:rPr>
                        <a:t> </a:t>
                      </a:r>
                      <a:endParaRPr lang="en-US" sz="1000" dirty="0">
                        <a:effectLst/>
                        <a:latin typeface="Playfair Display" panose="00000500000000000000" pitchFamily="2" charset="0"/>
                        <a:ea typeface="Playfair Display" panose="00000500000000000000" pitchFamily="2" charset="0"/>
                        <a:cs typeface="Playfair Display" panose="00000500000000000000" pitchFamily="2" charset="0"/>
                      </a:endParaRPr>
                    </a:p>
                  </a:txBody>
                  <a:tcPr marL="65722" marR="65722" marT="0" marB="0"/>
                </a:tc>
                <a:tc>
                  <a:txBody>
                    <a:bodyPr/>
                    <a:lstStyle/>
                    <a:p>
                      <a:pPr marL="0" marR="0">
                        <a:lnSpc>
                          <a:spcPct val="115000"/>
                        </a:lnSpc>
                        <a:spcBef>
                          <a:spcPts val="0"/>
                        </a:spcBef>
                        <a:spcAft>
                          <a:spcPts val="800"/>
                        </a:spcAft>
                      </a:pPr>
                      <a:r>
                        <a:rPr lang="mn-MN" sz="1100">
                          <a:effectLst/>
                        </a:rPr>
                        <a:t>Хэрэгжүүлэх үйл ажиллагаа, холбогдох зөвлөмж</a:t>
                      </a:r>
                      <a:endParaRPr lang="en-US" sz="1000">
                        <a:effectLst/>
                        <a:latin typeface="Playfair Display" panose="00000500000000000000" pitchFamily="2" charset="0"/>
                        <a:ea typeface="Playfair Display" panose="00000500000000000000" pitchFamily="2" charset="0"/>
                        <a:cs typeface="Playfair Display" panose="00000500000000000000" pitchFamily="2" charset="0"/>
                      </a:endParaRPr>
                    </a:p>
                  </a:txBody>
                  <a:tcPr marL="65722" marR="65722" marT="0" marB="0"/>
                </a:tc>
                <a:tc>
                  <a:txBody>
                    <a:bodyPr/>
                    <a:lstStyle/>
                    <a:p>
                      <a:pPr marL="0" marR="0">
                        <a:lnSpc>
                          <a:spcPct val="115000"/>
                        </a:lnSpc>
                        <a:spcBef>
                          <a:spcPts val="0"/>
                        </a:spcBef>
                        <a:spcAft>
                          <a:spcPts val="800"/>
                        </a:spcAft>
                      </a:pPr>
                      <a:r>
                        <a:rPr lang="mn-MN" sz="1100">
                          <a:effectLst/>
                        </a:rPr>
                        <a:t>Семинарт оролцсон агентлагуудын тоо</a:t>
                      </a:r>
                      <a:endParaRPr lang="en-US" sz="1000">
                        <a:effectLst/>
                      </a:endParaRPr>
                    </a:p>
                    <a:p>
                      <a:pPr marL="0" marR="0">
                        <a:lnSpc>
                          <a:spcPct val="115000"/>
                        </a:lnSpc>
                        <a:spcBef>
                          <a:spcPts val="0"/>
                        </a:spcBef>
                        <a:spcAft>
                          <a:spcPts val="800"/>
                        </a:spcAft>
                      </a:pPr>
                      <a:r>
                        <a:rPr lang="mn-MN" sz="1100">
                          <a:effectLst/>
                        </a:rPr>
                        <a:t>Зөвлөмжүүдийг хэрэгжүүлж буй агентлагуудын тоо</a:t>
                      </a:r>
                      <a:endParaRPr lang="en-US" sz="1000">
                        <a:effectLst/>
                        <a:latin typeface="Playfair Display" panose="00000500000000000000" pitchFamily="2" charset="0"/>
                        <a:ea typeface="Playfair Display" panose="00000500000000000000" pitchFamily="2" charset="0"/>
                        <a:cs typeface="Playfair Display" panose="00000500000000000000" pitchFamily="2" charset="0"/>
                      </a:endParaRPr>
                    </a:p>
                  </a:txBody>
                  <a:tcPr marL="65722" marR="65722" marT="0" marB="0"/>
                </a:tc>
                <a:tc>
                  <a:txBody>
                    <a:bodyPr/>
                    <a:lstStyle/>
                    <a:p>
                      <a:pPr marL="0" marR="0">
                        <a:lnSpc>
                          <a:spcPct val="115000"/>
                        </a:lnSpc>
                        <a:spcBef>
                          <a:spcPts val="0"/>
                        </a:spcBef>
                        <a:spcAft>
                          <a:spcPts val="800"/>
                        </a:spcAft>
                      </a:pPr>
                      <a:r>
                        <a:rPr lang="mn-MN" sz="1100">
                          <a:effectLst/>
                        </a:rPr>
                        <a:t>2022 оны 1-4-р улирал </a:t>
                      </a:r>
                      <a:endParaRPr lang="en-US" sz="1000">
                        <a:effectLst/>
                        <a:latin typeface="Playfair Display" panose="00000500000000000000" pitchFamily="2" charset="0"/>
                        <a:ea typeface="Playfair Display" panose="00000500000000000000" pitchFamily="2" charset="0"/>
                        <a:cs typeface="Playfair Display" panose="00000500000000000000" pitchFamily="2" charset="0"/>
                      </a:endParaRPr>
                    </a:p>
                  </a:txBody>
                  <a:tcPr marL="65722" marR="65722" marT="0" marB="0"/>
                </a:tc>
                <a:tc>
                  <a:txBody>
                    <a:bodyPr/>
                    <a:lstStyle/>
                    <a:p>
                      <a:pPr marL="0" marR="0">
                        <a:lnSpc>
                          <a:spcPct val="115000"/>
                        </a:lnSpc>
                        <a:spcBef>
                          <a:spcPts val="0"/>
                        </a:spcBef>
                        <a:spcAft>
                          <a:spcPts val="800"/>
                        </a:spcAft>
                      </a:pPr>
                      <a:r>
                        <a:rPr lang="en-US" sz="1100" dirty="0">
                          <a:effectLst/>
                        </a:rPr>
                        <a:t> </a:t>
                      </a:r>
                      <a:endParaRPr lang="en-US" sz="1000" dirty="0">
                        <a:effectLst/>
                        <a:latin typeface="Playfair Display" panose="00000500000000000000" pitchFamily="2" charset="0"/>
                        <a:ea typeface="Playfair Display" panose="00000500000000000000" pitchFamily="2" charset="0"/>
                        <a:cs typeface="Playfair Display" panose="00000500000000000000" pitchFamily="2" charset="0"/>
                      </a:endParaRPr>
                    </a:p>
                  </a:txBody>
                  <a:tcPr marL="65722" marR="65722" marT="0" marB="0"/>
                </a:tc>
                <a:extLst>
                  <a:ext uri="{0D108BD9-81ED-4DB2-BD59-A6C34878D82A}">
                    <a16:rowId xmlns:a16="http://schemas.microsoft.com/office/drawing/2014/main" val="1487070361"/>
                  </a:ext>
                </a:extLst>
              </a:tr>
            </a:tbl>
          </a:graphicData>
        </a:graphic>
      </p:graphicFrame>
      <p:graphicFrame>
        <p:nvGraphicFramePr>
          <p:cNvPr id="11" name="Table 10">
            <a:extLst>
              <a:ext uri="{FF2B5EF4-FFF2-40B4-BE49-F238E27FC236}">
                <a16:creationId xmlns:a16="http://schemas.microsoft.com/office/drawing/2014/main" id="{3BD4F67B-2E13-3FF5-0E3A-C82BCDD26D91}"/>
              </a:ext>
            </a:extLst>
          </p:cNvPr>
          <p:cNvGraphicFramePr>
            <a:graphicFrameLocks noGrp="1"/>
          </p:cNvGraphicFramePr>
          <p:nvPr>
            <p:extLst>
              <p:ext uri="{D42A27DB-BD31-4B8C-83A1-F6EECF244321}">
                <p14:modId xmlns:p14="http://schemas.microsoft.com/office/powerpoint/2010/main" val="1637171705"/>
              </p:ext>
            </p:extLst>
          </p:nvPr>
        </p:nvGraphicFramePr>
        <p:xfrm>
          <a:off x="535885" y="3141985"/>
          <a:ext cx="8250306" cy="1627632"/>
        </p:xfrm>
        <a:graphic>
          <a:graphicData uri="http://schemas.openxmlformats.org/drawingml/2006/table">
            <a:tbl>
              <a:tblPr bandRow="1">
                <a:tableStyleId>{5C22544A-7EE6-4342-B048-85BDC9FD1C3A}</a:tableStyleId>
              </a:tblPr>
              <a:tblGrid>
                <a:gridCol w="1375051">
                  <a:extLst>
                    <a:ext uri="{9D8B030D-6E8A-4147-A177-3AD203B41FA5}">
                      <a16:colId xmlns:a16="http://schemas.microsoft.com/office/drawing/2014/main" val="1435197048"/>
                    </a:ext>
                  </a:extLst>
                </a:gridCol>
                <a:gridCol w="1375051">
                  <a:extLst>
                    <a:ext uri="{9D8B030D-6E8A-4147-A177-3AD203B41FA5}">
                      <a16:colId xmlns:a16="http://schemas.microsoft.com/office/drawing/2014/main" val="3763474365"/>
                    </a:ext>
                  </a:extLst>
                </a:gridCol>
                <a:gridCol w="1375051">
                  <a:extLst>
                    <a:ext uri="{9D8B030D-6E8A-4147-A177-3AD203B41FA5}">
                      <a16:colId xmlns:a16="http://schemas.microsoft.com/office/drawing/2014/main" val="3473906203"/>
                    </a:ext>
                  </a:extLst>
                </a:gridCol>
                <a:gridCol w="1375051">
                  <a:extLst>
                    <a:ext uri="{9D8B030D-6E8A-4147-A177-3AD203B41FA5}">
                      <a16:colId xmlns:a16="http://schemas.microsoft.com/office/drawing/2014/main" val="1207306743"/>
                    </a:ext>
                  </a:extLst>
                </a:gridCol>
                <a:gridCol w="1375051">
                  <a:extLst>
                    <a:ext uri="{9D8B030D-6E8A-4147-A177-3AD203B41FA5}">
                      <a16:colId xmlns:a16="http://schemas.microsoft.com/office/drawing/2014/main" val="1463420912"/>
                    </a:ext>
                  </a:extLst>
                </a:gridCol>
                <a:gridCol w="1375051">
                  <a:extLst>
                    <a:ext uri="{9D8B030D-6E8A-4147-A177-3AD203B41FA5}">
                      <a16:colId xmlns:a16="http://schemas.microsoft.com/office/drawing/2014/main" val="522674488"/>
                    </a:ext>
                  </a:extLst>
                </a:gridCol>
              </a:tblGrid>
              <a:tr h="1483753">
                <a:tc>
                  <a:txBody>
                    <a:bodyPr/>
                    <a:lstStyle/>
                    <a:p>
                      <a:pPr marL="0" marR="0">
                        <a:lnSpc>
                          <a:spcPct val="115000"/>
                        </a:lnSpc>
                        <a:spcBef>
                          <a:spcPts val="0"/>
                        </a:spcBef>
                        <a:spcAft>
                          <a:spcPts val="800"/>
                        </a:spcAft>
                      </a:pPr>
                      <a:r>
                        <a:rPr lang="mn-MN" sz="1100">
                          <a:effectLst/>
                        </a:rPr>
                        <a:t>Засгийн газрын албан тушаалтнуудтай хийх семинар </a:t>
                      </a:r>
                      <a:r>
                        <a:rPr lang="en-US" sz="1100">
                          <a:effectLst/>
                        </a:rPr>
                        <a:t>(</a:t>
                      </a:r>
                      <a:r>
                        <a:rPr lang="mn-MN" sz="1100">
                          <a:effectLst/>
                        </a:rPr>
                        <a:t>улс төрийн болон техникийн түвшинийх</a:t>
                      </a:r>
                      <a:r>
                        <a:rPr lang="en-US" sz="1100">
                          <a:effectLst/>
                        </a:rPr>
                        <a:t>)</a:t>
                      </a:r>
                      <a:endParaRPr lang="en-US" sz="1000">
                        <a:effectLst/>
                      </a:endParaRPr>
                    </a:p>
                    <a:p>
                      <a:pPr marL="0" marR="0">
                        <a:lnSpc>
                          <a:spcPct val="115000"/>
                        </a:lnSpc>
                        <a:spcBef>
                          <a:spcPts val="0"/>
                        </a:spcBef>
                        <a:spcAft>
                          <a:spcPts val="800"/>
                        </a:spcAft>
                      </a:pPr>
                      <a:r>
                        <a:rPr lang="en-US" sz="1100">
                          <a:effectLst/>
                        </a:rPr>
                        <a:t> </a:t>
                      </a:r>
                      <a:endParaRPr lang="en-US" sz="1000">
                        <a:effectLst/>
                        <a:latin typeface="Playfair Display" panose="00000500000000000000" pitchFamily="2" charset="0"/>
                        <a:ea typeface="Playfair Display" panose="00000500000000000000" pitchFamily="2" charset="0"/>
                        <a:cs typeface="Playfair Display" panose="00000500000000000000" pitchFamily="2" charset="0"/>
                      </a:endParaRPr>
                    </a:p>
                  </a:txBody>
                  <a:tcPr marL="65722" marR="65722" marT="0" marB="0"/>
                </a:tc>
                <a:tc>
                  <a:txBody>
                    <a:bodyPr/>
                    <a:lstStyle/>
                    <a:p>
                      <a:pPr marL="0" marR="0">
                        <a:lnSpc>
                          <a:spcPct val="115000"/>
                        </a:lnSpc>
                        <a:spcBef>
                          <a:spcPts val="0"/>
                        </a:spcBef>
                        <a:spcAft>
                          <a:spcPts val="800"/>
                        </a:spcAft>
                      </a:pPr>
                      <a:r>
                        <a:rPr lang="en-US" sz="1100" dirty="0">
                          <a:effectLst/>
                        </a:rPr>
                        <a:t> </a:t>
                      </a:r>
                      <a:endParaRPr lang="en-US" sz="1000" dirty="0">
                        <a:effectLst/>
                        <a:latin typeface="Playfair Display" panose="00000500000000000000" pitchFamily="2" charset="0"/>
                        <a:ea typeface="Playfair Display" panose="00000500000000000000" pitchFamily="2" charset="0"/>
                        <a:cs typeface="Playfair Display" panose="00000500000000000000" pitchFamily="2" charset="0"/>
                      </a:endParaRPr>
                    </a:p>
                  </a:txBody>
                  <a:tcPr marL="65722" marR="65722" marT="0" marB="0"/>
                </a:tc>
                <a:tc>
                  <a:txBody>
                    <a:bodyPr/>
                    <a:lstStyle/>
                    <a:p>
                      <a:pPr marL="0" marR="0">
                        <a:lnSpc>
                          <a:spcPct val="115000"/>
                        </a:lnSpc>
                        <a:spcBef>
                          <a:spcPts val="0"/>
                        </a:spcBef>
                        <a:spcAft>
                          <a:spcPts val="800"/>
                        </a:spcAft>
                      </a:pPr>
                      <a:r>
                        <a:rPr lang="mn-MN" sz="1100">
                          <a:effectLst/>
                        </a:rPr>
                        <a:t>ЭӨ-ийн шинэчлэлийг хэрэгжүүлнэ гэсэн мэдэгдэл</a:t>
                      </a:r>
                      <a:endParaRPr lang="en-US" sz="1000">
                        <a:effectLst/>
                        <a:latin typeface="Playfair Display" panose="00000500000000000000" pitchFamily="2" charset="0"/>
                        <a:ea typeface="Playfair Display" panose="00000500000000000000" pitchFamily="2" charset="0"/>
                        <a:cs typeface="Playfair Display" panose="00000500000000000000" pitchFamily="2" charset="0"/>
                      </a:endParaRPr>
                    </a:p>
                  </a:txBody>
                  <a:tcPr marL="65722" marR="65722" marT="0" marB="0"/>
                </a:tc>
                <a:tc>
                  <a:txBody>
                    <a:bodyPr/>
                    <a:lstStyle/>
                    <a:p>
                      <a:pPr marL="0" marR="0">
                        <a:lnSpc>
                          <a:spcPct val="115000"/>
                        </a:lnSpc>
                        <a:spcBef>
                          <a:spcPts val="0"/>
                        </a:spcBef>
                        <a:spcAft>
                          <a:spcPts val="800"/>
                        </a:spcAft>
                      </a:pPr>
                      <a:r>
                        <a:rPr lang="mn-MN" sz="1100">
                          <a:effectLst/>
                        </a:rPr>
                        <a:t>Холбогдох агентлагууд дахь ЭӨ-ийг манлайлах удирдах албан тушаалтны тоо</a:t>
                      </a:r>
                      <a:endParaRPr lang="en-US" sz="1000">
                        <a:effectLst/>
                        <a:latin typeface="Playfair Display" panose="00000500000000000000" pitchFamily="2" charset="0"/>
                        <a:ea typeface="Playfair Display" panose="00000500000000000000" pitchFamily="2" charset="0"/>
                        <a:cs typeface="Playfair Display" panose="00000500000000000000" pitchFamily="2" charset="0"/>
                      </a:endParaRPr>
                    </a:p>
                  </a:txBody>
                  <a:tcPr marL="65722" marR="65722" marT="0" marB="0"/>
                </a:tc>
                <a:tc>
                  <a:txBody>
                    <a:bodyPr/>
                    <a:lstStyle/>
                    <a:p>
                      <a:pPr marL="0" marR="0">
                        <a:lnSpc>
                          <a:spcPct val="115000"/>
                        </a:lnSpc>
                        <a:spcBef>
                          <a:spcPts val="0"/>
                        </a:spcBef>
                        <a:spcAft>
                          <a:spcPts val="800"/>
                        </a:spcAft>
                      </a:pPr>
                      <a:r>
                        <a:rPr lang="en-US" sz="1100" dirty="0">
                          <a:effectLst/>
                        </a:rPr>
                        <a:t> </a:t>
                      </a:r>
                      <a:r>
                        <a:rPr lang="mn-MN" sz="1100" dirty="0">
                          <a:effectLst/>
                        </a:rPr>
                        <a:t>2022 оны 3-р улирал</a:t>
                      </a:r>
                      <a:endParaRPr lang="en-US" sz="1000" dirty="0">
                        <a:effectLst/>
                        <a:latin typeface="Playfair Display" panose="00000500000000000000" pitchFamily="2" charset="0"/>
                        <a:ea typeface="Playfair Display" panose="00000500000000000000" pitchFamily="2" charset="0"/>
                        <a:cs typeface="Playfair Display" panose="00000500000000000000" pitchFamily="2" charset="0"/>
                      </a:endParaRPr>
                    </a:p>
                  </a:txBody>
                  <a:tcPr marL="65722" marR="65722" marT="0" marB="0"/>
                </a:tc>
                <a:tc>
                  <a:txBody>
                    <a:bodyPr/>
                    <a:lstStyle/>
                    <a:p>
                      <a:pPr marL="0" marR="0">
                        <a:lnSpc>
                          <a:spcPct val="115000"/>
                        </a:lnSpc>
                        <a:spcBef>
                          <a:spcPts val="0"/>
                        </a:spcBef>
                        <a:spcAft>
                          <a:spcPts val="800"/>
                        </a:spcAft>
                      </a:pPr>
                      <a:r>
                        <a:rPr lang="en-US" sz="1100" dirty="0">
                          <a:effectLst/>
                        </a:rPr>
                        <a:t> </a:t>
                      </a:r>
                      <a:endParaRPr lang="en-US" sz="1000" dirty="0">
                        <a:effectLst/>
                        <a:latin typeface="Playfair Display" panose="00000500000000000000" pitchFamily="2" charset="0"/>
                        <a:ea typeface="Playfair Display" panose="00000500000000000000" pitchFamily="2" charset="0"/>
                        <a:cs typeface="Playfair Display" panose="00000500000000000000" pitchFamily="2" charset="0"/>
                      </a:endParaRPr>
                    </a:p>
                  </a:txBody>
                  <a:tcPr marL="65722" marR="65722" marT="0" marB="0"/>
                </a:tc>
                <a:extLst>
                  <a:ext uri="{0D108BD9-81ED-4DB2-BD59-A6C34878D82A}">
                    <a16:rowId xmlns:a16="http://schemas.microsoft.com/office/drawing/2014/main" val="3762395378"/>
                  </a:ext>
                </a:extLst>
              </a:tr>
            </a:tbl>
          </a:graphicData>
        </a:graphic>
      </p:graphicFrame>
      <p:graphicFrame>
        <p:nvGraphicFramePr>
          <p:cNvPr id="12" name="Table 11">
            <a:extLst>
              <a:ext uri="{FF2B5EF4-FFF2-40B4-BE49-F238E27FC236}">
                <a16:creationId xmlns:a16="http://schemas.microsoft.com/office/drawing/2014/main" id="{722C6259-C282-C498-79D2-19DD9B0D796C}"/>
              </a:ext>
            </a:extLst>
          </p:cNvPr>
          <p:cNvGraphicFramePr>
            <a:graphicFrameLocks noGrp="1"/>
          </p:cNvGraphicFramePr>
          <p:nvPr>
            <p:extLst>
              <p:ext uri="{D42A27DB-BD31-4B8C-83A1-F6EECF244321}">
                <p14:modId xmlns:p14="http://schemas.microsoft.com/office/powerpoint/2010/main" val="1787474239"/>
              </p:ext>
            </p:extLst>
          </p:nvPr>
        </p:nvGraphicFramePr>
        <p:xfrm>
          <a:off x="535885" y="4658395"/>
          <a:ext cx="8250306" cy="1718818"/>
        </p:xfrm>
        <a:graphic>
          <a:graphicData uri="http://schemas.openxmlformats.org/drawingml/2006/table">
            <a:tbl>
              <a:tblPr bandRow="1">
                <a:tableStyleId>{5C22544A-7EE6-4342-B048-85BDC9FD1C3A}</a:tableStyleId>
              </a:tblPr>
              <a:tblGrid>
                <a:gridCol w="1375051">
                  <a:extLst>
                    <a:ext uri="{9D8B030D-6E8A-4147-A177-3AD203B41FA5}">
                      <a16:colId xmlns:a16="http://schemas.microsoft.com/office/drawing/2014/main" val="273885578"/>
                    </a:ext>
                  </a:extLst>
                </a:gridCol>
                <a:gridCol w="1375051">
                  <a:extLst>
                    <a:ext uri="{9D8B030D-6E8A-4147-A177-3AD203B41FA5}">
                      <a16:colId xmlns:a16="http://schemas.microsoft.com/office/drawing/2014/main" val="3063399390"/>
                    </a:ext>
                  </a:extLst>
                </a:gridCol>
                <a:gridCol w="1375051">
                  <a:extLst>
                    <a:ext uri="{9D8B030D-6E8A-4147-A177-3AD203B41FA5}">
                      <a16:colId xmlns:a16="http://schemas.microsoft.com/office/drawing/2014/main" val="1933702665"/>
                    </a:ext>
                  </a:extLst>
                </a:gridCol>
                <a:gridCol w="1375051">
                  <a:extLst>
                    <a:ext uri="{9D8B030D-6E8A-4147-A177-3AD203B41FA5}">
                      <a16:colId xmlns:a16="http://schemas.microsoft.com/office/drawing/2014/main" val="3599137598"/>
                    </a:ext>
                  </a:extLst>
                </a:gridCol>
                <a:gridCol w="1375051">
                  <a:extLst>
                    <a:ext uri="{9D8B030D-6E8A-4147-A177-3AD203B41FA5}">
                      <a16:colId xmlns:a16="http://schemas.microsoft.com/office/drawing/2014/main" val="755519446"/>
                    </a:ext>
                  </a:extLst>
                </a:gridCol>
                <a:gridCol w="1375051">
                  <a:extLst>
                    <a:ext uri="{9D8B030D-6E8A-4147-A177-3AD203B41FA5}">
                      <a16:colId xmlns:a16="http://schemas.microsoft.com/office/drawing/2014/main" val="4032867781"/>
                    </a:ext>
                  </a:extLst>
                </a:gridCol>
              </a:tblGrid>
              <a:tr h="1378511">
                <a:tc>
                  <a:txBody>
                    <a:bodyPr/>
                    <a:lstStyle/>
                    <a:p>
                      <a:pPr marL="0" marR="0">
                        <a:lnSpc>
                          <a:spcPct val="115000"/>
                        </a:lnSpc>
                        <a:spcBef>
                          <a:spcPts val="0"/>
                        </a:spcBef>
                        <a:spcAft>
                          <a:spcPts val="800"/>
                        </a:spcAft>
                      </a:pPr>
                      <a:r>
                        <a:rPr lang="mn-MN" sz="1100">
                          <a:effectLst/>
                        </a:rPr>
                        <a:t>ЭӨ-тэй холбогдсон хуулиудыг хэлэлцэх </a:t>
                      </a:r>
                      <a:r>
                        <a:rPr lang="en-US" sz="1100">
                          <a:effectLst/>
                        </a:rPr>
                        <a:t>(</a:t>
                      </a:r>
                      <a:r>
                        <a:rPr lang="mn-MN" sz="1100">
                          <a:effectLst/>
                        </a:rPr>
                        <a:t>Олборлох салбарын ил тод байдал, мэдээллийн эрх чөлөөний тухай хуулиуд г.м.</a:t>
                      </a:r>
                      <a:r>
                        <a:rPr lang="en-US" sz="1100">
                          <a:effectLst/>
                        </a:rPr>
                        <a:t>) </a:t>
                      </a:r>
                      <a:endParaRPr lang="en-US" sz="1000">
                        <a:effectLst/>
                        <a:latin typeface="Playfair Display" panose="00000500000000000000" pitchFamily="2" charset="0"/>
                        <a:ea typeface="Playfair Display" panose="00000500000000000000" pitchFamily="2" charset="0"/>
                        <a:cs typeface="Playfair Display" panose="00000500000000000000" pitchFamily="2" charset="0"/>
                      </a:endParaRPr>
                    </a:p>
                  </a:txBody>
                  <a:tcPr marL="65722" marR="65722" marT="0" marB="0"/>
                </a:tc>
                <a:tc>
                  <a:txBody>
                    <a:bodyPr/>
                    <a:lstStyle/>
                    <a:p>
                      <a:pPr marL="0" marR="0">
                        <a:lnSpc>
                          <a:spcPct val="115000"/>
                        </a:lnSpc>
                        <a:spcBef>
                          <a:spcPts val="0"/>
                        </a:spcBef>
                        <a:spcAft>
                          <a:spcPts val="800"/>
                        </a:spcAft>
                      </a:pPr>
                      <a:r>
                        <a:rPr lang="en-US" sz="1100" dirty="0">
                          <a:effectLst/>
                        </a:rPr>
                        <a:t> </a:t>
                      </a:r>
                      <a:endParaRPr lang="en-US" sz="1000" dirty="0">
                        <a:effectLst/>
                        <a:latin typeface="Playfair Display" panose="00000500000000000000" pitchFamily="2" charset="0"/>
                        <a:ea typeface="Playfair Display" panose="00000500000000000000" pitchFamily="2" charset="0"/>
                        <a:cs typeface="Playfair Display" panose="00000500000000000000" pitchFamily="2" charset="0"/>
                      </a:endParaRPr>
                    </a:p>
                  </a:txBody>
                  <a:tcPr marL="65722" marR="65722" marT="0" marB="0"/>
                </a:tc>
                <a:tc>
                  <a:txBody>
                    <a:bodyPr/>
                    <a:lstStyle/>
                    <a:p>
                      <a:pPr marL="0" marR="0">
                        <a:lnSpc>
                          <a:spcPct val="115000"/>
                        </a:lnSpc>
                        <a:spcBef>
                          <a:spcPts val="0"/>
                        </a:spcBef>
                        <a:spcAft>
                          <a:spcPts val="800"/>
                        </a:spcAft>
                      </a:pPr>
                      <a:r>
                        <a:rPr lang="mn-MN" sz="1100" dirty="0">
                          <a:effectLst/>
                        </a:rPr>
                        <a:t>Хууль тогтоомжид оруулах санал, ЭӨ-ийн шинэчлэлийг дэмжих хувилбарт шийдлийг боловсруулах</a:t>
                      </a:r>
                      <a:endParaRPr lang="en-US" sz="1000" dirty="0">
                        <a:effectLst/>
                        <a:latin typeface="Playfair Display" panose="00000500000000000000" pitchFamily="2" charset="0"/>
                        <a:ea typeface="Playfair Display" panose="00000500000000000000" pitchFamily="2" charset="0"/>
                        <a:cs typeface="Playfair Display" panose="00000500000000000000" pitchFamily="2" charset="0"/>
                      </a:endParaRPr>
                    </a:p>
                  </a:txBody>
                  <a:tcPr marL="65722" marR="65722" marT="0" marB="0"/>
                </a:tc>
                <a:tc>
                  <a:txBody>
                    <a:bodyPr/>
                    <a:lstStyle/>
                    <a:p>
                      <a:pPr marL="0" marR="0">
                        <a:lnSpc>
                          <a:spcPct val="115000"/>
                        </a:lnSpc>
                        <a:spcBef>
                          <a:spcPts val="0"/>
                        </a:spcBef>
                        <a:spcAft>
                          <a:spcPts val="800"/>
                        </a:spcAft>
                      </a:pPr>
                      <a:r>
                        <a:rPr lang="en-US" sz="1100" dirty="0">
                          <a:effectLst/>
                        </a:rPr>
                        <a:t> </a:t>
                      </a:r>
                      <a:r>
                        <a:rPr lang="mn-MN" sz="1100" dirty="0">
                          <a:effectLst/>
                        </a:rPr>
                        <a:t>Оролцогч талуудын тоо</a:t>
                      </a:r>
                      <a:endParaRPr lang="en-US" sz="1000" dirty="0">
                        <a:effectLst/>
                        <a:latin typeface="Playfair Display" panose="00000500000000000000" pitchFamily="2" charset="0"/>
                        <a:ea typeface="Playfair Display" panose="00000500000000000000" pitchFamily="2" charset="0"/>
                        <a:cs typeface="Playfair Display" panose="00000500000000000000" pitchFamily="2" charset="0"/>
                      </a:endParaRPr>
                    </a:p>
                  </a:txBody>
                  <a:tcPr marL="65722" marR="65722" marT="0" marB="0"/>
                </a:tc>
                <a:tc>
                  <a:txBody>
                    <a:bodyPr/>
                    <a:lstStyle/>
                    <a:p>
                      <a:pPr marL="0" marR="0">
                        <a:lnSpc>
                          <a:spcPct val="115000"/>
                        </a:lnSpc>
                        <a:spcBef>
                          <a:spcPts val="0"/>
                        </a:spcBef>
                        <a:spcAft>
                          <a:spcPts val="800"/>
                        </a:spcAft>
                      </a:pPr>
                      <a:r>
                        <a:rPr lang="en-US" sz="1100" dirty="0">
                          <a:effectLst/>
                        </a:rPr>
                        <a:t> </a:t>
                      </a:r>
                      <a:r>
                        <a:rPr lang="mn-MN" sz="1100" dirty="0">
                          <a:effectLst/>
                        </a:rPr>
                        <a:t>2022 оны 3-р улирал</a:t>
                      </a:r>
                      <a:endParaRPr lang="en-US" sz="1000" dirty="0">
                        <a:effectLst/>
                        <a:latin typeface="Playfair Display" panose="00000500000000000000" pitchFamily="2" charset="0"/>
                        <a:ea typeface="Playfair Display" panose="00000500000000000000" pitchFamily="2" charset="0"/>
                        <a:cs typeface="Playfair Display" panose="00000500000000000000" pitchFamily="2" charset="0"/>
                      </a:endParaRPr>
                    </a:p>
                  </a:txBody>
                  <a:tcPr marL="65722" marR="65722" marT="0" marB="0"/>
                </a:tc>
                <a:tc>
                  <a:txBody>
                    <a:bodyPr/>
                    <a:lstStyle/>
                    <a:p>
                      <a:pPr marL="0" marR="0">
                        <a:lnSpc>
                          <a:spcPct val="115000"/>
                        </a:lnSpc>
                        <a:spcBef>
                          <a:spcPts val="0"/>
                        </a:spcBef>
                        <a:spcAft>
                          <a:spcPts val="800"/>
                        </a:spcAft>
                      </a:pPr>
                      <a:r>
                        <a:rPr lang="en-US" sz="1100" dirty="0">
                          <a:effectLst/>
                        </a:rPr>
                        <a:t> </a:t>
                      </a:r>
                      <a:endParaRPr lang="en-US" sz="1000" dirty="0">
                        <a:effectLst/>
                        <a:latin typeface="Playfair Display" panose="00000500000000000000" pitchFamily="2" charset="0"/>
                        <a:ea typeface="Playfair Display" panose="00000500000000000000" pitchFamily="2" charset="0"/>
                        <a:cs typeface="Playfair Display" panose="00000500000000000000" pitchFamily="2" charset="0"/>
                      </a:endParaRPr>
                    </a:p>
                  </a:txBody>
                  <a:tcPr marL="65722" marR="65722" marT="0" marB="0"/>
                </a:tc>
                <a:extLst>
                  <a:ext uri="{0D108BD9-81ED-4DB2-BD59-A6C34878D82A}">
                    <a16:rowId xmlns:a16="http://schemas.microsoft.com/office/drawing/2014/main" val="3890989400"/>
                  </a:ext>
                </a:extLst>
              </a:tr>
            </a:tbl>
          </a:graphicData>
        </a:graphic>
      </p:graphicFrame>
    </p:spTree>
    <p:extLst>
      <p:ext uri="{BB962C8B-B14F-4D97-AF65-F5344CB8AC3E}">
        <p14:creationId xmlns:p14="http://schemas.microsoft.com/office/powerpoint/2010/main" val="41651305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a:extLst>
              <a:ext uri="{FF2B5EF4-FFF2-40B4-BE49-F238E27FC236}">
                <a16:creationId xmlns:a16="http://schemas.microsoft.com/office/drawing/2014/main" id="{71A76E1E-CDEB-06D0-96AC-91C9BB8B882D}"/>
              </a:ext>
            </a:extLst>
          </p:cNvPr>
          <p:cNvGraphicFramePr>
            <a:graphicFrameLocks noGrp="1"/>
          </p:cNvGraphicFramePr>
          <p:nvPr>
            <p:ph idx="1"/>
            <p:extLst>
              <p:ext uri="{D42A27DB-BD31-4B8C-83A1-F6EECF244321}">
                <p14:modId xmlns:p14="http://schemas.microsoft.com/office/powerpoint/2010/main" val="661725056"/>
              </p:ext>
            </p:extLst>
          </p:nvPr>
        </p:nvGraphicFramePr>
        <p:xfrm>
          <a:off x="482599" y="365020"/>
          <a:ext cx="8462616" cy="2016525"/>
        </p:xfrm>
        <a:graphic>
          <a:graphicData uri="http://schemas.openxmlformats.org/drawingml/2006/table">
            <a:tbl>
              <a:tblPr bandRow="1">
                <a:tableStyleId>{5C22544A-7EE6-4342-B048-85BDC9FD1C3A}</a:tableStyleId>
              </a:tblPr>
              <a:tblGrid>
                <a:gridCol w="1410436">
                  <a:extLst>
                    <a:ext uri="{9D8B030D-6E8A-4147-A177-3AD203B41FA5}">
                      <a16:colId xmlns:a16="http://schemas.microsoft.com/office/drawing/2014/main" val="2013812157"/>
                    </a:ext>
                  </a:extLst>
                </a:gridCol>
                <a:gridCol w="1410436">
                  <a:extLst>
                    <a:ext uri="{9D8B030D-6E8A-4147-A177-3AD203B41FA5}">
                      <a16:colId xmlns:a16="http://schemas.microsoft.com/office/drawing/2014/main" val="3946316872"/>
                    </a:ext>
                  </a:extLst>
                </a:gridCol>
                <a:gridCol w="1410436">
                  <a:extLst>
                    <a:ext uri="{9D8B030D-6E8A-4147-A177-3AD203B41FA5}">
                      <a16:colId xmlns:a16="http://schemas.microsoft.com/office/drawing/2014/main" val="3166125934"/>
                    </a:ext>
                  </a:extLst>
                </a:gridCol>
                <a:gridCol w="1410436">
                  <a:extLst>
                    <a:ext uri="{9D8B030D-6E8A-4147-A177-3AD203B41FA5}">
                      <a16:colId xmlns:a16="http://schemas.microsoft.com/office/drawing/2014/main" val="1957557421"/>
                    </a:ext>
                  </a:extLst>
                </a:gridCol>
                <a:gridCol w="1410436">
                  <a:extLst>
                    <a:ext uri="{9D8B030D-6E8A-4147-A177-3AD203B41FA5}">
                      <a16:colId xmlns:a16="http://schemas.microsoft.com/office/drawing/2014/main" val="4081069765"/>
                    </a:ext>
                  </a:extLst>
                </a:gridCol>
                <a:gridCol w="1410436">
                  <a:extLst>
                    <a:ext uri="{9D8B030D-6E8A-4147-A177-3AD203B41FA5}">
                      <a16:colId xmlns:a16="http://schemas.microsoft.com/office/drawing/2014/main" val="745914295"/>
                    </a:ext>
                  </a:extLst>
                </a:gridCol>
              </a:tblGrid>
              <a:tr h="2016525">
                <a:tc>
                  <a:txBody>
                    <a:bodyPr/>
                    <a:lstStyle/>
                    <a:p>
                      <a:pPr marL="0" marR="0">
                        <a:lnSpc>
                          <a:spcPct val="115000"/>
                        </a:lnSpc>
                        <a:spcBef>
                          <a:spcPts val="0"/>
                        </a:spcBef>
                        <a:spcAft>
                          <a:spcPts val="800"/>
                        </a:spcAft>
                      </a:pPr>
                      <a:r>
                        <a:rPr lang="mn-MN" sz="1100">
                          <a:effectLst/>
                        </a:rPr>
                        <a:t>2022 оны 5-р сарын 1-нээр хүчин төгөлдөр болж буй “Нийтийн мэдээллийн ил тод байдлын тухай” хуулийн хэрэгжилтийг сайжруулах хэлэлцүүлэг</a:t>
                      </a:r>
                      <a:endParaRPr lang="en-US" sz="1000">
                        <a:effectLst/>
                        <a:latin typeface="Playfair Display" panose="00000500000000000000" pitchFamily="2" charset="0"/>
                        <a:ea typeface="Playfair Display" panose="00000500000000000000" pitchFamily="2" charset="0"/>
                        <a:cs typeface="Playfair Display" panose="00000500000000000000" pitchFamily="2" charset="0"/>
                      </a:endParaRPr>
                    </a:p>
                  </a:txBody>
                  <a:tcPr marL="65723" marR="65723" marT="0" marB="0"/>
                </a:tc>
                <a:tc>
                  <a:txBody>
                    <a:bodyPr/>
                    <a:lstStyle/>
                    <a:p>
                      <a:pPr marL="0" marR="0">
                        <a:lnSpc>
                          <a:spcPct val="115000"/>
                        </a:lnSpc>
                        <a:spcBef>
                          <a:spcPts val="0"/>
                        </a:spcBef>
                        <a:spcAft>
                          <a:spcPts val="800"/>
                        </a:spcAft>
                      </a:pPr>
                      <a:r>
                        <a:rPr lang="en-US" sz="1100" dirty="0">
                          <a:effectLst/>
                        </a:rPr>
                        <a:t> </a:t>
                      </a:r>
                      <a:endParaRPr lang="en-US" sz="1000" dirty="0">
                        <a:effectLst/>
                        <a:latin typeface="Playfair Display" panose="00000500000000000000" pitchFamily="2" charset="0"/>
                        <a:ea typeface="Playfair Display" panose="00000500000000000000" pitchFamily="2" charset="0"/>
                        <a:cs typeface="Playfair Display" panose="00000500000000000000" pitchFamily="2" charset="0"/>
                      </a:endParaRPr>
                    </a:p>
                  </a:txBody>
                  <a:tcPr marL="65723" marR="65723" marT="0" marB="0"/>
                </a:tc>
                <a:tc>
                  <a:txBody>
                    <a:bodyPr/>
                    <a:lstStyle/>
                    <a:p>
                      <a:pPr marL="0" marR="0">
                        <a:lnSpc>
                          <a:spcPct val="115000"/>
                        </a:lnSpc>
                        <a:spcBef>
                          <a:spcPts val="0"/>
                        </a:spcBef>
                        <a:spcAft>
                          <a:spcPts val="800"/>
                        </a:spcAft>
                      </a:pPr>
                      <a:r>
                        <a:rPr lang="mn-MN" sz="1100">
                          <a:effectLst/>
                        </a:rPr>
                        <a:t>Үйл ажиллагааны хөтөлбөр, зөвлөмж</a:t>
                      </a:r>
                      <a:endParaRPr lang="en-US" sz="1000">
                        <a:effectLst/>
                        <a:latin typeface="Playfair Display" panose="00000500000000000000" pitchFamily="2" charset="0"/>
                        <a:ea typeface="Playfair Display" panose="00000500000000000000" pitchFamily="2" charset="0"/>
                        <a:cs typeface="Playfair Display" panose="00000500000000000000" pitchFamily="2" charset="0"/>
                      </a:endParaRPr>
                    </a:p>
                  </a:txBody>
                  <a:tcPr marL="65723" marR="65723" marT="0" marB="0"/>
                </a:tc>
                <a:tc>
                  <a:txBody>
                    <a:bodyPr/>
                    <a:lstStyle/>
                    <a:p>
                      <a:pPr marL="0" marR="0">
                        <a:lnSpc>
                          <a:spcPct val="115000"/>
                        </a:lnSpc>
                        <a:spcBef>
                          <a:spcPts val="0"/>
                        </a:spcBef>
                        <a:spcAft>
                          <a:spcPts val="800"/>
                        </a:spcAft>
                      </a:pPr>
                      <a:r>
                        <a:rPr lang="mn-MN" sz="1100">
                          <a:effectLst/>
                        </a:rPr>
                        <a:t>Хэлэлцүүлэгт оролцсон агентлагуудын тоо </a:t>
                      </a:r>
                      <a:endParaRPr lang="en-US" sz="1000">
                        <a:effectLst/>
                        <a:latin typeface="Playfair Display" panose="00000500000000000000" pitchFamily="2" charset="0"/>
                        <a:ea typeface="Playfair Display" panose="00000500000000000000" pitchFamily="2" charset="0"/>
                        <a:cs typeface="Playfair Display" panose="00000500000000000000" pitchFamily="2" charset="0"/>
                      </a:endParaRPr>
                    </a:p>
                  </a:txBody>
                  <a:tcPr marL="65723" marR="65723" marT="0" marB="0"/>
                </a:tc>
                <a:tc>
                  <a:txBody>
                    <a:bodyPr/>
                    <a:lstStyle/>
                    <a:p>
                      <a:pPr marL="0" marR="0">
                        <a:lnSpc>
                          <a:spcPct val="115000"/>
                        </a:lnSpc>
                        <a:spcBef>
                          <a:spcPts val="0"/>
                        </a:spcBef>
                        <a:spcAft>
                          <a:spcPts val="800"/>
                        </a:spcAft>
                      </a:pPr>
                      <a:r>
                        <a:rPr lang="mn-MN" sz="1100">
                          <a:effectLst/>
                        </a:rPr>
                        <a:t>2022 оны 6-р сар</a:t>
                      </a:r>
                      <a:endParaRPr lang="en-US" sz="1000">
                        <a:effectLst/>
                        <a:latin typeface="Playfair Display" panose="00000500000000000000" pitchFamily="2" charset="0"/>
                        <a:ea typeface="Playfair Display" panose="00000500000000000000" pitchFamily="2" charset="0"/>
                        <a:cs typeface="Playfair Display" panose="00000500000000000000" pitchFamily="2" charset="0"/>
                      </a:endParaRPr>
                    </a:p>
                  </a:txBody>
                  <a:tcPr marL="65723" marR="65723" marT="0" marB="0"/>
                </a:tc>
                <a:tc>
                  <a:txBody>
                    <a:bodyPr/>
                    <a:lstStyle/>
                    <a:p>
                      <a:pPr marL="0" marR="0">
                        <a:lnSpc>
                          <a:spcPct val="115000"/>
                        </a:lnSpc>
                        <a:spcBef>
                          <a:spcPts val="0"/>
                        </a:spcBef>
                        <a:spcAft>
                          <a:spcPts val="800"/>
                        </a:spcAft>
                      </a:pPr>
                      <a:r>
                        <a:rPr lang="en-US" sz="1100" dirty="0">
                          <a:effectLst/>
                        </a:rPr>
                        <a:t> </a:t>
                      </a:r>
                      <a:endParaRPr lang="en-US" sz="1000" dirty="0">
                        <a:effectLst/>
                        <a:latin typeface="Playfair Display" panose="00000500000000000000" pitchFamily="2" charset="0"/>
                        <a:ea typeface="Playfair Display" panose="00000500000000000000" pitchFamily="2" charset="0"/>
                        <a:cs typeface="Playfair Display" panose="00000500000000000000" pitchFamily="2" charset="0"/>
                      </a:endParaRPr>
                    </a:p>
                  </a:txBody>
                  <a:tcPr marL="65723" marR="65723" marT="0" marB="0"/>
                </a:tc>
                <a:extLst>
                  <a:ext uri="{0D108BD9-81ED-4DB2-BD59-A6C34878D82A}">
                    <a16:rowId xmlns:a16="http://schemas.microsoft.com/office/drawing/2014/main" val="2328442275"/>
                  </a:ext>
                </a:extLst>
              </a:tr>
            </a:tbl>
          </a:graphicData>
        </a:graphic>
      </p:graphicFrame>
      <p:graphicFrame>
        <p:nvGraphicFramePr>
          <p:cNvPr id="6" name="Table 5">
            <a:extLst>
              <a:ext uri="{FF2B5EF4-FFF2-40B4-BE49-F238E27FC236}">
                <a16:creationId xmlns:a16="http://schemas.microsoft.com/office/drawing/2014/main" id="{829AA8F6-0B1F-3C70-25AA-CE8AD946536E}"/>
              </a:ext>
            </a:extLst>
          </p:cNvPr>
          <p:cNvGraphicFramePr>
            <a:graphicFrameLocks noGrp="1"/>
          </p:cNvGraphicFramePr>
          <p:nvPr>
            <p:extLst>
              <p:ext uri="{D42A27DB-BD31-4B8C-83A1-F6EECF244321}">
                <p14:modId xmlns:p14="http://schemas.microsoft.com/office/powerpoint/2010/main" val="1875414412"/>
              </p:ext>
            </p:extLst>
          </p:nvPr>
        </p:nvGraphicFramePr>
        <p:xfrm>
          <a:off x="482599" y="2381545"/>
          <a:ext cx="8462616" cy="947674"/>
        </p:xfrm>
        <a:graphic>
          <a:graphicData uri="http://schemas.openxmlformats.org/drawingml/2006/table">
            <a:tbl>
              <a:tblPr bandRow="1">
                <a:tableStyleId>{5C22544A-7EE6-4342-B048-85BDC9FD1C3A}</a:tableStyleId>
              </a:tblPr>
              <a:tblGrid>
                <a:gridCol w="1410436">
                  <a:extLst>
                    <a:ext uri="{9D8B030D-6E8A-4147-A177-3AD203B41FA5}">
                      <a16:colId xmlns:a16="http://schemas.microsoft.com/office/drawing/2014/main" val="4089121843"/>
                    </a:ext>
                  </a:extLst>
                </a:gridCol>
                <a:gridCol w="1410436">
                  <a:extLst>
                    <a:ext uri="{9D8B030D-6E8A-4147-A177-3AD203B41FA5}">
                      <a16:colId xmlns:a16="http://schemas.microsoft.com/office/drawing/2014/main" val="3439622366"/>
                    </a:ext>
                  </a:extLst>
                </a:gridCol>
                <a:gridCol w="1410436">
                  <a:extLst>
                    <a:ext uri="{9D8B030D-6E8A-4147-A177-3AD203B41FA5}">
                      <a16:colId xmlns:a16="http://schemas.microsoft.com/office/drawing/2014/main" val="4112019687"/>
                    </a:ext>
                  </a:extLst>
                </a:gridCol>
                <a:gridCol w="1410436">
                  <a:extLst>
                    <a:ext uri="{9D8B030D-6E8A-4147-A177-3AD203B41FA5}">
                      <a16:colId xmlns:a16="http://schemas.microsoft.com/office/drawing/2014/main" val="1227722030"/>
                    </a:ext>
                  </a:extLst>
                </a:gridCol>
                <a:gridCol w="1410436">
                  <a:extLst>
                    <a:ext uri="{9D8B030D-6E8A-4147-A177-3AD203B41FA5}">
                      <a16:colId xmlns:a16="http://schemas.microsoft.com/office/drawing/2014/main" val="3047004158"/>
                    </a:ext>
                  </a:extLst>
                </a:gridCol>
                <a:gridCol w="1410436">
                  <a:extLst>
                    <a:ext uri="{9D8B030D-6E8A-4147-A177-3AD203B41FA5}">
                      <a16:colId xmlns:a16="http://schemas.microsoft.com/office/drawing/2014/main" val="4170559396"/>
                    </a:ext>
                  </a:extLst>
                </a:gridCol>
              </a:tblGrid>
              <a:tr h="790863">
                <a:tc>
                  <a:txBody>
                    <a:bodyPr/>
                    <a:lstStyle/>
                    <a:p>
                      <a:pPr marL="0" marR="0">
                        <a:lnSpc>
                          <a:spcPct val="115000"/>
                        </a:lnSpc>
                        <a:spcBef>
                          <a:spcPts val="0"/>
                        </a:spcBef>
                        <a:spcAft>
                          <a:spcPts val="800"/>
                        </a:spcAft>
                      </a:pPr>
                      <a:r>
                        <a:rPr lang="mn-MN" sz="1100">
                          <a:effectLst/>
                        </a:rPr>
                        <a:t>Бүртгэл хариуцсан байгууллагуудын уулзалт </a:t>
                      </a:r>
                      <a:r>
                        <a:rPr lang="en-US" sz="1100">
                          <a:effectLst/>
                        </a:rPr>
                        <a:t>(</a:t>
                      </a:r>
                      <a:r>
                        <a:rPr lang="mn-MN" sz="1100">
                          <a:effectLst/>
                        </a:rPr>
                        <a:t>АТГ, УБЕГ</a:t>
                      </a:r>
                      <a:r>
                        <a:rPr lang="en-US" sz="1100">
                          <a:effectLst/>
                        </a:rPr>
                        <a:t>)</a:t>
                      </a:r>
                      <a:endParaRPr lang="en-US" sz="1000">
                        <a:effectLst/>
                        <a:latin typeface="Playfair Display" panose="00000500000000000000" pitchFamily="2" charset="0"/>
                        <a:ea typeface="Playfair Display" panose="00000500000000000000" pitchFamily="2" charset="0"/>
                        <a:cs typeface="Playfair Display" panose="00000500000000000000" pitchFamily="2" charset="0"/>
                      </a:endParaRPr>
                    </a:p>
                  </a:txBody>
                  <a:tcPr marL="65722" marR="65722" marT="0" marB="0"/>
                </a:tc>
                <a:tc>
                  <a:txBody>
                    <a:bodyPr/>
                    <a:lstStyle/>
                    <a:p>
                      <a:pPr marL="0" marR="0">
                        <a:lnSpc>
                          <a:spcPct val="115000"/>
                        </a:lnSpc>
                        <a:spcBef>
                          <a:spcPts val="0"/>
                        </a:spcBef>
                        <a:spcAft>
                          <a:spcPts val="800"/>
                        </a:spcAft>
                      </a:pPr>
                      <a:r>
                        <a:rPr lang="en-US" sz="1100" dirty="0">
                          <a:effectLst/>
                        </a:rPr>
                        <a:t> </a:t>
                      </a:r>
                      <a:endParaRPr lang="en-US" sz="1000" dirty="0">
                        <a:effectLst/>
                        <a:latin typeface="Playfair Display" panose="00000500000000000000" pitchFamily="2" charset="0"/>
                        <a:ea typeface="Playfair Display" panose="00000500000000000000" pitchFamily="2" charset="0"/>
                        <a:cs typeface="Playfair Display" panose="00000500000000000000" pitchFamily="2" charset="0"/>
                      </a:endParaRPr>
                    </a:p>
                  </a:txBody>
                  <a:tcPr marL="65722" marR="65722" marT="0" marB="0"/>
                </a:tc>
                <a:tc>
                  <a:txBody>
                    <a:bodyPr/>
                    <a:lstStyle/>
                    <a:p>
                      <a:pPr marL="0" marR="0">
                        <a:lnSpc>
                          <a:spcPct val="115000"/>
                        </a:lnSpc>
                        <a:spcBef>
                          <a:spcPts val="0"/>
                        </a:spcBef>
                        <a:spcAft>
                          <a:spcPts val="800"/>
                        </a:spcAft>
                      </a:pPr>
                      <a:r>
                        <a:rPr lang="mn-MN" sz="1100">
                          <a:effectLst/>
                        </a:rPr>
                        <a:t>ЭӨ-ийн мэдээллийн бүртгэлийн санг ил тод болгох уялдаатай болно.</a:t>
                      </a:r>
                      <a:endParaRPr lang="en-US" sz="1000">
                        <a:effectLst/>
                        <a:latin typeface="Playfair Display" panose="00000500000000000000" pitchFamily="2" charset="0"/>
                        <a:ea typeface="Playfair Display" panose="00000500000000000000" pitchFamily="2" charset="0"/>
                        <a:cs typeface="Playfair Display" panose="00000500000000000000" pitchFamily="2" charset="0"/>
                      </a:endParaRPr>
                    </a:p>
                  </a:txBody>
                  <a:tcPr marL="65722" marR="65722" marT="0" marB="0"/>
                </a:tc>
                <a:tc>
                  <a:txBody>
                    <a:bodyPr/>
                    <a:lstStyle/>
                    <a:p>
                      <a:pPr marL="0" marR="0">
                        <a:lnSpc>
                          <a:spcPct val="115000"/>
                        </a:lnSpc>
                        <a:spcBef>
                          <a:spcPts val="0"/>
                        </a:spcBef>
                        <a:spcAft>
                          <a:spcPts val="800"/>
                        </a:spcAft>
                      </a:pPr>
                      <a:r>
                        <a:rPr lang="en-US" sz="1100" dirty="0">
                          <a:effectLst/>
                        </a:rPr>
                        <a:t> </a:t>
                      </a:r>
                      <a:r>
                        <a:rPr lang="mn-MN" sz="1100" dirty="0">
                          <a:effectLst/>
                        </a:rPr>
                        <a:t>Уулзалтад оролцсон байгууллагын ажилтны тоо</a:t>
                      </a:r>
                      <a:endParaRPr lang="en-US" sz="1000" dirty="0">
                        <a:effectLst/>
                        <a:latin typeface="Playfair Display" panose="00000500000000000000" pitchFamily="2" charset="0"/>
                        <a:ea typeface="Playfair Display" panose="00000500000000000000" pitchFamily="2" charset="0"/>
                        <a:cs typeface="Playfair Display" panose="00000500000000000000" pitchFamily="2" charset="0"/>
                      </a:endParaRPr>
                    </a:p>
                  </a:txBody>
                  <a:tcPr marL="65722" marR="65722" marT="0" marB="0"/>
                </a:tc>
                <a:tc>
                  <a:txBody>
                    <a:bodyPr/>
                    <a:lstStyle/>
                    <a:p>
                      <a:pPr marL="0" marR="0">
                        <a:lnSpc>
                          <a:spcPct val="115000"/>
                        </a:lnSpc>
                        <a:spcBef>
                          <a:spcPts val="0"/>
                        </a:spcBef>
                        <a:spcAft>
                          <a:spcPts val="800"/>
                        </a:spcAft>
                      </a:pPr>
                      <a:r>
                        <a:rPr lang="en-US" sz="1100" dirty="0">
                          <a:effectLst/>
                        </a:rPr>
                        <a:t> </a:t>
                      </a:r>
                      <a:r>
                        <a:rPr lang="mn-MN" sz="1100" dirty="0">
                          <a:effectLst/>
                        </a:rPr>
                        <a:t>2022 оны 7-р сар</a:t>
                      </a:r>
                      <a:endParaRPr lang="en-US" sz="1000" dirty="0">
                        <a:effectLst/>
                        <a:latin typeface="Playfair Display" panose="00000500000000000000" pitchFamily="2" charset="0"/>
                        <a:ea typeface="Playfair Display" panose="00000500000000000000" pitchFamily="2" charset="0"/>
                        <a:cs typeface="Playfair Display" panose="00000500000000000000" pitchFamily="2" charset="0"/>
                      </a:endParaRPr>
                    </a:p>
                  </a:txBody>
                  <a:tcPr marL="65722" marR="65722" marT="0" marB="0"/>
                </a:tc>
                <a:tc>
                  <a:txBody>
                    <a:bodyPr/>
                    <a:lstStyle/>
                    <a:p>
                      <a:pPr marL="0" marR="0">
                        <a:lnSpc>
                          <a:spcPct val="115000"/>
                        </a:lnSpc>
                        <a:spcBef>
                          <a:spcPts val="0"/>
                        </a:spcBef>
                        <a:spcAft>
                          <a:spcPts val="800"/>
                        </a:spcAft>
                      </a:pPr>
                      <a:r>
                        <a:rPr lang="en-US" sz="1100" dirty="0">
                          <a:effectLst/>
                        </a:rPr>
                        <a:t> </a:t>
                      </a:r>
                      <a:endParaRPr lang="en-US" sz="1000" dirty="0">
                        <a:effectLst/>
                        <a:latin typeface="Playfair Display" panose="00000500000000000000" pitchFamily="2" charset="0"/>
                        <a:ea typeface="Playfair Display" panose="00000500000000000000" pitchFamily="2" charset="0"/>
                        <a:cs typeface="Playfair Display" panose="00000500000000000000" pitchFamily="2" charset="0"/>
                      </a:endParaRPr>
                    </a:p>
                  </a:txBody>
                  <a:tcPr marL="65722" marR="65722" marT="0" marB="0"/>
                </a:tc>
                <a:extLst>
                  <a:ext uri="{0D108BD9-81ED-4DB2-BD59-A6C34878D82A}">
                    <a16:rowId xmlns:a16="http://schemas.microsoft.com/office/drawing/2014/main" val="2106915553"/>
                  </a:ext>
                </a:extLst>
              </a:tr>
            </a:tbl>
          </a:graphicData>
        </a:graphic>
      </p:graphicFrame>
      <p:graphicFrame>
        <p:nvGraphicFramePr>
          <p:cNvPr id="7" name="Table 6">
            <a:extLst>
              <a:ext uri="{FF2B5EF4-FFF2-40B4-BE49-F238E27FC236}">
                <a16:creationId xmlns:a16="http://schemas.microsoft.com/office/drawing/2014/main" id="{10DA3634-49B6-8C40-16AD-4A040B899BA5}"/>
              </a:ext>
            </a:extLst>
          </p:cNvPr>
          <p:cNvGraphicFramePr>
            <a:graphicFrameLocks noGrp="1"/>
          </p:cNvGraphicFramePr>
          <p:nvPr>
            <p:extLst>
              <p:ext uri="{D42A27DB-BD31-4B8C-83A1-F6EECF244321}">
                <p14:modId xmlns:p14="http://schemas.microsoft.com/office/powerpoint/2010/main" val="1043997523"/>
              </p:ext>
            </p:extLst>
          </p:nvPr>
        </p:nvGraphicFramePr>
        <p:xfrm>
          <a:off x="482599" y="3429000"/>
          <a:ext cx="8462616" cy="2959595"/>
        </p:xfrm>
        <a:graphic>
          <a:graphicData uri="http://schemas.openxmlformats.org/drawingml/2006/table">
            <a:tbl>
              <a:tblPr bandRow="1">
                <a:tableStyleId>{5C22544A-7EE6-4342-B048-85BDC9FD1C3A}</a:tableStyleId>
              </a:tblPr>
              <a:tblGrid>
                <a:gridCol w="1410436">
                  <a:extLst>
                    <a:ext uri="{9D8B030D-6E8A-4147-A177-3AD203B41FA5}">
                      <a16:colId xmlns:a16="http://schemas.microsoft.com/office/drawing/2014/main" val="375068371"/>
                    </a:ext>
                  </a:extLst>
                </a:gridCol>
                <a:gridCol w="1410436">
                  <a:extLst>
                    <a:ext uri="{9D8B030D-6E8A-4147-A177-3AD203B41FA5}">
                      <a16:colId xmlns:a16="http://schemas.microsoft.com/office/drawing/2014/main" val="1538727839"/>
                    </a:ext>
                  </a:extLst>
                </a:gridCol>
                <a:gridCol w="1410436">
                  <a:extLst>
                    <a:ext uri="{9D8B030D-6E8A-4147-A177-3AD203B41FA5}">
                      <a16:colId xmlns:a16="http://schemas.microsoft.com/office/drawing/2014/main" val="4186919327"/>
                    </a:ext>
                  </a:extLst>
                </a:gridCol>
                <a:gridCol w="1410436">
                  <a:extLst>
                    <a:ext uri="{9D8B030D-6E8A-4147-A177-3AD203B41FA5}">
                      <a16:colId xmlns:a16="http://schemas.microsoft.com/office/drawing/2014/main" val="1049716645"/>
                    </a:ext>
                  </a:extLst>
                </a:gridCol>
                <a:gridCol w="1410436">
                  <a:extLst>
                    <a:ext uri="{9D8B030D-6E8A-4147-A177-3AD203B41FA5}">
                      <a16:colId xmlns:a16="http://schemas.microsoft.com/office/drawing/2014/main" val="2924332052"/>
                    </a:ext>
                  </a:extLst>
                </a:gridCol>
                <a:gridCol w="1410436">
                  <a:extLst>
                    <a:ext uri="{9D8B030D-6E8A-4147-A177-3AD203B41FA5}">
                      <a16:colId xmlns:a16="http://schemas.microsoft.com/office/drawing/2014/main" val="2085806186"/>
                    </a:ext>
                  </a:extLst>
                </a:gridCol>
              </a:tblGrid>
              <a:tr h="172217">
                <a:tc gridSpan="6">
                  <a:txBody>
                    <a:bodyPr/>
                    <a:lstStyle/>
                    <a:p>
                      <a:pPr marL="0" marR="0">
                        <a:lnSpc>
                          <a:spcPct val="115000"/>
                        </a:lnSpc>
                        <a:spcBef>
                          <a:spcPts val="0"/>
                        </a:spcBef>
                        <a:spcAft>
                          <a:spcPts val="800"/>
                        </a:spcAft>
                      </a:pPr>
                      <a:r>
                        <a:rPr lang="mn-MN" sz="1100">
                          <a:effectLst/>
                        </a:rPr>
                        <a:t>Үйл ажиллагаа явуулах талбар</a:t>
                      </a:r>
                      <a:r>
                        <a:rPr lang="en-US" sz="1100">
                          <a:effectLst/>
                        </a:rPr>
                        <a:t> 2 – </a:t>
                      </a:r>
                      <a:r>
                        <a:rPr lang="mn-MN" sz="1100">
                          <a:effectLst/>
                        </a:rPr>
                        <a:t>ЭӨ-ийн мэдээллийг ил тод болгоход техникийн туслалцаа</a:t>
                      </a:r>
                      <a:r>
                        <a:rPr lang="en-US" sz="1100">
                          <a:effectLst/>
                        </a:rPr>
                        <a:t>- </a:t>
                      </a:r>
                      <a:r>
                        <a:rPr lang="mn-MN" sz="1100">
                          <a:effectLst/>
                        </a:rPr>
                        <a:t>Нээлттэй өмчлөгч тэргүүлнэ</a:t>
                      </a:r>
                      <a:endParaRPr lang="en-US" sz="1000">
                        <a:effectLst/>
                        <a:latin typeface="Playfair Display" panose="00000500000000000000" pitchFamily="2" charset="0"/>
                        <a:ea typeface="Playfair Display" panose="00000500000000000000" pitchFamily="2" charset="0"/>
                        <a:cs typeface="Playfair Display" panose="00000500000000000000" pitchFamily="2" charset="0"/>
                      </a:endParaRPr>
                    </a:p>
                  </a:txBody>
                  <a:tcPr marL="65722" marR="65722"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779085295"/>
                  </a:ext>
                </a:extLst>
              </a:tr>
              <a:tr h="353746">
                <a:tc>
                  <a:txBody>
                    <a:bodyPr/>
                    <a:lstStyle/>
                    <a:p>
                      <a:pPr marL="0" marR="0">
                        <a:lnSpc>
                          <a:spcPct val="115000"/>
                        </a:lnSpc>
                        <a:spcBef>
                          <a:spcPts val="0"/>
                        </a:spcBef>
                        <a:spcAft>
                          <a:spcPts val="800"/>
                        </a:spcAft>
                      </a:pPr>
                      <a:r>
                        <a:rPr lang="mn-MN" sz="1100">
                          <a:effectLst/>
                        </a:rPr>
                        <a:t>Үйл ажиллагаа</a:t>
                      </a:r>
                      <a:endParaRPr lang="en-US" sz="1000">
                        <a:effectLst/>
                        <a:latin typeface="Playfair Display" panose="00000500000000000000" pitchFamily="2" charset="0"/>
                        <a:ea typeface="Playfair Display" panose="00000500000000000000" pitchFamily="2" charset="0"/>
                        <a:cs typeface="Playfair Display" panose="00000500000000000000" pitchFamily="2" charset="0"/>
                      </a:endParaRPr>
                    </a:p>
                  </a:txBody>
                  <a:tcPr marL="65722" marR="65722" marT="0" marB="0"/>
                </a:tc>
                <a:tc>
                  <a:txBody>
                    <a:bodyPr/>
                    <a:lstStyle/>
                    <a:p>
                      <a:pPr marL="0" marR="0">
                        <a:lnSpc>
                          <a:spcPct val="115000"/>
                        </a:lnSpc>
                        <a:spcBef>
                          <a:spcPts val="0"/>
                        </a:spcBef>
                        <a:spcAft>
                          <a:spcPts val="800"/>
                        </a:spcAft>
                      </a:pPr>
                      <a:r>
                        <a:rPr lang="mn-MN" sz="1100">
                          <a:effectLst/>
                        </a:rPr>
                        <a:t>Хариуцах</a:t>
                      </a:r>
                      <a:endParaRPr lang="en-US" sz="1000">
                        <a:effectLst/>
                        <a:latin typeface="Playfair Display" panose="00000500000000000000" pitchFamily="2" charset="0"/>
                        <a:ea typeface="Playfair Display" panose="00000500000000000000" pitchFamily="2" charset="0"/>
                        <a:cs typeface="Playfair Display" panose="00000500000000000000" pitchFamily="2" charset="0"/>
                      </a:endParaRPr>
                    </a:p>
                  </a:txBody>
                  <a:tcPr marL="65722" marR="65722" marT="0" marB="0"/>
                </a:tc>
                <a:tc>
                  <a:txBody>
                    <a:bodyPr/>
                    <a:lstStyle/>
                    <a:p>
                      <a:pPr marL="0" marR="0">
                        <a:lnSpc>
                          <a:spcPct val="115000"/>
                        </a:lnSpc>
                        <a:spcBef>
                          <a:spcPts val="0"/>
                        </a:spcBef>
                        <a:spcAft>
                          <a:spcPts val="800"/>
                        </a:spcAft>
                      </a:pPr>
                      <a:r>
                        <a:rPr lang="mn-MN" sz="1100">
                          <a:effectLst/>
                        </a:rPr>
                        <a:t>Гарах бүтээгдэхүүн</a:t>
                      </a:r>
                      <a:endParaRPr lang="en-US" sz="1000">
                        <a:effectLst/>
                        <a:latin typeface="Playfair Display" panose="00000500000000000000" pitchFamily="2" charset="0"/>
                        <a:ea typeface="Playfair Display" panose="00000500000000000000" pitchFamily="2" charset="0"/>
                        <a:cs typeface="Playfair Display" panose="00000500000000000000" pitchFamily="2" charset="0"/>
                      </a:endParaRPr>
                    </a:p>
                  </a:txBody>
                  <a:tcPr marL="65722" marR="65722" marT="0" marB="0"/>
                </a:tc>
                <a:tc>
                  <a:txBody>
                    <a:bodyPr/>
                    <a:lstStyle/>
                    <a:p>
                      <a:pPr marL="0" marR="0">
                        <a:lnSpc>
                          <a:spcPct val="115000"/>
                        </a:lnSpc>
                        <a:spcBef>
                          <a:spcPts val="0"/>
                        </a:spcBef>
                        <a:spcAft>
                          <a:spcPts val="800"/>
                        </a:spcAft>
                      </a:pPr>
                      <a:r>
                        <a:rPr lang="mn-MN" sz="1100">
                          <a:effectLst/>
                        </a:rPr>
                        <a:t>Гол үзүүлэлт</a:t>
                      </a:r>
                      <a:endParaRPr lang="en-US" sz="1000">
                        <a:effectLst/>
                        <a:latin typeface="Playfair Display" panose="00000500000000000000" pitchFamily="2" charset="0"/>
                        <a:ea typeface="Playfair Display" panose="00000500000000000000" pitchFamily="2" charset="0"/>
                        <a:cs typeface="Playfair Display" panose="00000500000000000000" pitchFamily="2" charset="0"/>
                      </a:endParaRPr>
                    </a:p>
                  </a:txBody>
                  <a:tcPr marL="65722" marR="65722" marT="0" marB="0"/>
                </a:tc>
                <a:tc>
                  <a:txBody>
                    <a:bodyPr/>
                    <a:lstStyle/>
                    <a:p>
                      <a:pPr marL="0" marR="0">
                        <a:lnSpc>
                          <a:spcPct val="115000"/>
                        </a:lnSpc>
                        <a:spcBef>
                          <a:spcPts val="0"/>
                        </a:spcBef>
                        <a:spcAft>
                          <a:spcPts val="800"/>
                        </a:spcAft>
                      </a:pPr>
                      <a:r>
                        <a:rPr lang="mn-MN" sz="1100">
                          <a:effectLst/>
                        </a:rPr>
                        <a:t>Хугацаа</a:t>
                      </a:r>
                      <a:r>
                        <a:rPr lang="en-US" sz="1100">
                          <a:effectLst/>
                        </a:rPr>
                        <a:t> (</a:t>
                      </a:r>
                      <a:r>
                        <a:rPr lang="mn-MN" sz="1100">
                          <a:effectLst/>
                        </a:rPr>
                        <a:t>сар</a:t>
                      </a:r>
                      <a:r>
                        <a:rPr lang="en-US" sz="1100">
                          <a:effectLst/>
                        </a:rPr>
                        <a:t>/</a:t>
                      </a:r>
                      <a:r>
                        <a:rPr lang="mn-MN" sz="1100">
                          <a:effectLst/>
                        </a:rPr>
                        <a:t>улирал</a:t>
                      </a:r>
                      <a:r>
                        <a:rPr lang="en-US" sz="1100">
                          <a:effectLst/>
                        </a:rPr>
                        <a:t>)</a:t>
                      </a:r>
                      <a:endParaRPr lang="en-US" sz="1000">
                        <a:effectLst/>
                        <a:latin typeface="Playfair Display" panose="00000500000000000000" pitchFamily="2" charset="0"/>
                        <a:ea typeface="Playfair Display" panose="00000500000000000000" pitchFamily="2" charset="0"/>
                        <a:cs typeface="Playfair Display" panose="00000500000000000000" pitchFamily="2" charset="0"/>
                      </a:endParaRPr>
                    </a:p>
                  </a:txBody>
                  <a:tcPr marL="65722" marR="65722" marT="0" marB="0"/>
                </a:tc>
                <a:tc>
                  <a:txBody>
                    <a:bodyPr/>
                    <a:lstStyle/>
                    <a:p>
                      <a:pPr marL="0" marR="0">
                        <a:lnSpc>
                          <a:spcPct val="115000"/>
                        </a:lnSpc>
                        <a:spcBef>
                          <a:spcPts val="0"/>
                        </a:spcBef>
                        <a:spcAft>
                          <a:spcPts val="800"/>
                        </a:spcAft>
                      </a:pPr>
                      <a:r>
                        <a:rPr lang="mn-MN" sz="1100">
                          <a:effectLst/>
                        </a:rPr>
                        <a:t>Төсөв</a:t>
                      </a:r>
                      <a:r>
                        <a:rPr lang="en-US" sz="1100">
                          <a:effectLst/>
                        </a:rPr>
                        <a:t>/</a:t>
                      </a:r>
                      <a:r>
                        <a:rPr lang="mn-MN" sz="1100">
                          <a:effectLst/>
                        </a:rPr>
                        <a:t>Нөөц</a:t>
                      </a:r>
                      <a:endParaRPr lang="en-US" sz="1000">
                        <a:effectLst/>
                        <a:latin typeface="Playfair Display" panose="00000500000000000000" pitchFamily="2" charset="0"/>
                        <a:ea typeface="Playfair Display" panose="00000500000000000000" pitchFamily="2" charset="0"/>
                        <a:cs typeface="Playfair Display" panose="00000500000000000000" pitchFamily="2" charset="0"/>
                      </a:endParaRPr>
                    </a:p>
                  </a:txBody>
                  <a:tcPr marL="65722" marR="65722" marT="0" marB="0"/>
                </a:tc>
                <a:extLst>
                  <a:ext uri="{0D108BD9-81ED-4DB2-BD59-A6C34878D82A}">
                    <a16:rowId xmlns:a16="http://schemas.microsoft.com/office/drawing/2014/main" val="2734702115"/>
                  </a:ext>
                </a:extLst>
              </a:tr>
              <a:tr h="1462265">
                <a:tc>
                  <a:txBody>
                    <a:bodyPr/>
                    <a:lstStyle/>
                    <a:p>
                      <a:pPr marL="0" marR="0">
                        <a:lnSpc>
                          <a:spcPct val="115000"/>
                        </a:lnSpc>
                        <a:spcBef>
                          <a:spcPts val="0"/>
                        </a:spcBef>
                        <a:spcAft>
                          <a:spcPts val="800"/>
                        </a:spcAft>
                      </a:pPr>
                      <a:r>
                        <a:rPr lang="mn-MN" sz="1100">
                          <a:effectLst/>
                        </a:rPr>
                        <a:t>Санхүүгийн ил тод байдал, бусад мэдээллийн сангуудыг холбох ТЭЗҮ боловсруулах </a:t>
                      </a:r>
                      <a:r>
                        <a:rPr lang="en-US" sz="1100">
                          <a:effectLst/>
                        </a:rPr>
                        <a:t>(</a:t>
                      </a:r>
                      <a:r>
                        <a:rPr lang="mn-MN" sz="1100">
                          <a:effectLst/>
                        </a:rPr>
                        <a:t>татвар, хөрөнгө</a:t>
                      </a:r>
                      <a:r>
                        <a:rPr lang="en-US" sz="1100">
                          <a:effectLst/>
                        </a:rPr>
                        <a:t>)</a:t>
                      </a:r>
                      <a:endParaRPr lang="en-US" sz="1000">
                        <a:effectLst/>
                        <a:latin typeface="Playfair Display" panose="00000500000000000000" pitchFamily="2" charset="0"/>
                        <a:ea typeface="Playfair Display" panose="00000500000000000000" pitchFamily="2" charset="0"/>
                        <a:cs typeface="Playfair Display" panose="00000500000000000000" pitchFamily="2" charset="0"/>
                      </a:endParaRPr>
                    </a:p>
                  </a:txBody>
                  <a:tcPr marL="65722" marR="65722" marT="0" marB="0"/>
                </a:tc>
                <a:tc>
                  <a:txBody>
                    <a:bodyPr/>
                    <a:lstStyle/>
                    <a:p>
                      <a:pPr marL="0" marR="0">
                        <a:lnSpc>
                          <a:spcPct val="115000"/>
                        </a:lnSpc>
                        <a:spcBef>
                          <a:spcPts val="0"/>
                        </a:spcBef>
                        <a:spcAft>
                          <a:spcPts val="800"/>
                        </a:spcAft>
                      </a:pPr>
                      <a:r>
                        <a:rPr lang="en-US" sz="1100" dirty="0">
                          <a:effectLst/>
                        </a:rPr>
                        <a:t> </a:t>
                      </a:r>
                      <a:endParaRPr lang="en-US" sz="1000" dirty="0">
                        <a:effectLst/>
                        <a:latin typeface="Playfair Display" panose="00000500000000000000" pitchFamily="2" charset="0"/>
                        <a:ea typeface="Playfair Display" panose="00000500000000000000" pitchFamily="2" charset="0"/>
                        <a:cs typeface="Playfair Display" panose="00000500000000000000" pitchFamily="2" charset="0"/>
                      </a:endParaRPr>
                    </a:p>
                  </a:txBody>
                  <a:tcPr marL="65722" marR="65722" marT="0" marB="0"/>
                </a:tc>
                <a:tc>
                  <a:txBody>
                    <a:bodyPr/>
                    <a:lstStyle/>
                    <a:p>
                      <a:pPr marL="0" marR="0">
                        <a:lnSpc>
                          <a:spcPct val="115000"/>
                        </a:lnSpc>
                        <a:spcBef>
                          <a:spcPts val="0"/>
                        </a:spcBef>
                        <a:spcAft>
                          <a:spcPts val="800"/>
                        </a:spcAft>
                      </a:pPr>
                      <a:r>
                        <a:rPr lang="mn-MN" sz="1100">
                          <a:effectLst/>
                        </a:rPr>
                        <a:t>ТЭЗ гаргаж ЭӨ-ийн бүртгэлтэй аль урсгалыг холбох, холбохдоо ямар арга баримтлах зөвлөмжүүдийг гаргасан байна.</a:t>
                      </a:r>
                      <a:endParaRPr lang="en-US" sz="1000">
                        <a:effectLst/>
                        <a:latin typeface="Playfair Display" panose="00000500000000000000" pitchFamily="2" charset="0"/>
                        <a:ea typeface="Playfair Display" panose="00000500000000000000" pitchFamily="2" charset="0"/>
                        <a:cs typeface="Playfair Display" panose="00000500000000000000" pitchFamily="2" charset="0"/>
                      </a:endParaRPr>
                    </a:p>
                  </a:txBody>
                  <a:tcPr marL="65722" marR="65722" marT="0" marB="0"/>
                </a:tc>
                <a:tc>
                  <a:txBody>
                    <a:bodyPr/>
                    <a:lstStyle/>
                    <a:p>
                      <a:pPr marL="0" marR="0">
                        <a:lnSpc>
                          <a:spcPct val="115000"/>
                        </a:lnSpc>
                        <a:spcBef>
                          <a:spcPts val="0"/>
                        </a:spcBef>
                        <a:spcAft>
                          <a:spcPts val="800"/>
                        </a:spcAft>
                      </a:pPr>
                      <a:r>
                        <a:rPr lang="mn-MN" sz="1100">
                          <a:effectLst/>
                        </a:rPr>
                        <a:t>Зөвлөмжүүдийг холбогдох байгууллага хүлээн авсан байна. </a:t>
                      </a:r>
                      <a:endParaRPr lang="en-US" sz="1000">
                        <a:effectLst/>
                        <a:latin typeface="Playfair Display" panose="00000500000000000000" pitchFamily="2" charset="0"/>
                        <a:ea typeface="Playfair Display" panose="00000500000000000000" pitchFamily="2" charset="0"/>
                        <a:cs typeface="Playfair Display" panose="00000500000000000000" pitchFamily="2" charset="0"/>
                      </a:endParaRPr>
                    </a:p>
                  </a:txBody>
                  <a:tcPr marL="65722" marR="65722" marT="0" marB="0"/>
                </a:tc>
                <a:tc>
                  <a:txBody>
                    <a:bodyPr/>
                    <a:lstStyle/>
                    <a:p>
                      <a:pPr marL="0" marR="0">
                        <a:lnSpc>
                          <a:spcPct val="115000"/>
                        </a:lnSpc>
                        <a:spcBef>
                          <a:spcPts val="0"/>
                        </a:spcBef>
                        <a:spcAft>
                          <a:spcPts val="800"/>
                        </a:spcAft>
                      </a:pPr>
                      <a:r>
                        <a:rPr lang="mn-MN" sz="1100" dirty="0">
                          <a:effectLst/>
                        </a:rPr>
                        <a:t>2022 оны 3-4-р улирал</a:t>
                      </a:r>
                      <a:endParaRPr lang="en-US" sz="1000" dirty="0">
                        <a:effectLst/>
                        <a:latin typeface="Playfair Display" panose="00000500000000000000" pitchFamily="2" charset="0"/>
                        <a:ea typeface="Playfair Display" panose="00000500000000000000" pitchFamily="2" charset="0"/>
                        <a:cs typeface="Playfair Display" panose="00000500000000000000" pitchFamily="2" charset="0"/>
                      </a:endParaRPr>
                    </a:p>
                  </a:txBody>
                  <a:tcPr marL="65722" marR="65722" marT="0" marB="0"/>
                </a:tc>
                <a:tc>
                  <a:txBody>
                    <a:bodyPr/>
                    <a:lstStyle/>
                    <a:p>
                      <a:pPr marL="0" marR="0">
                        <a:lnSpc>
                          <a:spcPct val="115000"/>
                        </a:lnSpc>
                        <a:spcBef>
                          <a:spcPts val="0"/>
                        </a:spcBef>
                        <a:spcAft>
                          <a:spcPts val="800"/>
                        </a:spcAft>
                      </a:pPr>
                      <a:r>
                        <a:rPr lang="en-US" sz="1100">
                          <a:effectLst/>
                        </a:rPr>
                        <a:t> </a:t>
                      </a:r>
                      <a:endParaRPr lang="en-US" sz="1000">
                        <a:effectLst/>
                        <a:latin typeface="Playfair Display" panose="00000500000000000000" pitchFamily="2" charset="0"/>
                        <a:ea typeface="Playfair Display" panose="00000500000000000000" pitchFamily="2" charset="0"/>
                        <a:cs typeface="Playfair Display" panose="00000500000000000000" pitchFamily="2" charset="0"/>
                      </a:endParaRPr>
                    </a:p>
                  </a:txBody>
                  <a:tcPr marL="65722" marR="65722" marT="0" marB="0"/>
                </a:tc>
                <a:extLst>
                  <a:ext uri="{0D108BD9-81ED-4DB2-BD59-A6C34878D82A}">
                    <a16:rowId xmlns:a16="http://schemas.microsoft.com/office/drawing/2014/main" val="260902166"/>
                  </a:ext>
                </a:extLst>
              </a:tr>
              <a:tr h="908005">
                <a:tc>
                  <a:txBody>
                    <a:bodyPr/>
                    <a:lstStyle/>
                    <a:p>
                      <a:pPr marL="0" marR="0">
                        <a:lnSpc>
                          <a:spcPct val="115000"/>
                        </a:lnSpc>
                        <a:spcBef>
                          <a:spcPts val="0"/>
                        </a:spcBef>
                        <a:spcAft>
                          <a:spcPts val="800"/>
                        </a:spcAft>
                      </a:pPr>
                      <a:r>
                        <a:rPr lang="mn-MN" sz="1100">
                          <a:effectLst/>
                        </a:rPr>
                        <a:t>Техник туслалцааны хэрэгцээний үнэлгээний судалгаа</a:t>
                      </a:r>
                      <a:endParaRPr lang="en-US" sz="1000">
                        <a:effectLst/>
                        <a:latin typeface="Playfair Display" panose="00000500000000000000" pitchFamily="2" charset="0"/>
                        <a:ea typeface="Playfair Display" panose="00000500000000000000" pitchFamily="2" charset="0"/>
                        <a:cs typeface="Playfair Display" panose="00000500000000000000" pitchFamily="2" charset="0"/>
                      </a:endParaRPr>
                    </a:p>
                  </a:txBody>
                  <a:tcPr marL="65722" marR="65722" marT="0" marB="0"/>
                </a:tc>
                <a:tc>
                  <a:txBody>
                    <a:bodyPr/>
                    <a:lstStyle/>
                    <a:p>
                      <a:pPr marL="0" marR="0">
                        <a:lnSpc>
                          <a:spcPct val="115000"/>
                        </a:lnSpc>
                        <a:spcBef>
                          <a:spcPts val="0"/>
                        </a:spcBef>
                        <a:spcAft>
                          <a:spcPts val="800"/>
                        </a:spcAft>
                      </a:pPr>
                      <a:r>
                        <a:rPr lang="mn-MN" sz="1100">
                          <a:effectLst/>
                        </a:rPr>
                        <a:t>НӨ</a:t>
                      </a:r>
                      <a:endParaRPr lang="en-US" sz="1000">
                        <a:effectLst/>
                        <a:latin typeface="Playfair Display" panose="00000500000000000000" pitchFamily="2" charset="0"/>
                        <a:ea typeface="Playfair Display" panose="00000500000000000000" pitchFamily="2" charset="0"/>
                        <a:cs typeface="Playfair Display" panose="00000500000000000000" pitchFamily="2" charset="0"/>
                      </a:endParaRPr>
                    </a:p>
                  </a:txBody>
                  <a:tcPr marL="65722" marR="65722" marT="0" marB="0"/>
                </a:tc>
                <a:tc>
                  <a:txBody>
                    <a:bodyPr/>
                    <a:lstStyle/>
                    <a:p>
                      <a:pPr marL="0" marR="0">
                        <a:lnSpc>
                          <a:spcPct val="115000"/>
                        </a:lnSpc>
                        <a:spcBef>
                          <a:spcPts val="0"/>
                        </a:spcBef>
                        <a:spcAft>
                          <a:spcPts val="800"/>
                        </a:spcAft>
                      </a:pPr>
                      <a:r>
                        <a:rPr lang="mn-MN" sz="1100">
                          <a:effectLst/>
                        </a:rPr>
                        <a:t>ТТ-ны иж бүрэн судалгаа гарна. Зорилтуудаа тодорхойлно.</a:t>
                      </a:r>
                      <a:endParaRPr lang="en-US" sz="1000">
                        <a:effectLst/>
                        <a:latin typeface="Playfair Display" panose="00000500000000000000" pitchFamily="2" charset="0"/>
                        <a:ea typeface="Playfair Display" panose="00000500000000000000" pitchFamily="2" charset="0"/>
                        <a:cs typeface="Playfair Display" panose="00000500000000000000" pitchFamily="2" charset="0"/>
                      </a:endParaRPr>
                    </a:p>
                  </a:txBody>
                  <a:tcPr marL="65722" marR="65722" marT="0" marB="0"/>
                </a:tc>
                <a:tc>
                  <a:txBody>
                    <a:bodyPr/>
                    <a:lstStyle/>
                    <a:p>
                      <a:pPr marL="0" marR="0">
                        <a:lnSpc>
                          <a:spcPct val="115000"/>
                        </a:lnSpc>
                        <a:spcBef>
                          <a:spcPts val="0"/>
                        </a:spcBef>
                        <a:spcAft>
                          <a:spcPts val="800"/>
                        </a:spcAft>
                      </a:pPr>
                      <a:r>
                        <a:rPr lang="en-US" sz="1100">
                          <a:effectLst/>
                        </a:rPr>
                        <a:t> </a:t>
                      </a:r>
                      <a:endParaRPr lang="en-US" sz="1000">
                        <a:effectLst/>
                        <a:latin typeface="Playfair Display" panose="00000500000000000000" pitchFamily="2" charset="0"/>
                        <a:ea typeface="Playfair Display" panose="00000500000000000000" pitchFamily="2" charset="0"/>
                        <a:cs typeface="Playfair Display" panose="00000500000000000000" pitchFamily="2" charset="0"/>
                      </a:endParaRPr>
                    </a:p>
                  </a:txBody>
                  <a:tcPr marL="65722" marR="65722" marT="0" marB="0"/>
                </a:tc>
                <a:tc>
                  <a:txBody>
                    <a:bodyPr/>
                    <a:lstStyle/>
                    <a:p>
                      <a:pPr marL="0" marR="0">
                        <a:lnSpc>
                          <a:spcPct val="115000"/>
                        </a:lnSpc>
                        <a:spcBef>
                          <a:spcPts val="0"/>
                        </a:spcBef>
                        <a:spcAft>
                          <a:spcPts val="800"/>
                        </a:spcAft>
                      </a:pPr>
                      <a:r>
                        <a:rPr lang="mn-MN" sz="1100">
                          <a:effectLst/>
                        </a:rPr>
                        <a:t>2022 оны 4-р улирал</a:t>
                      </a:r>
                      <a:endParaRPr lang="en-US" sz="1000">
                        <a:effectLst/>
                        <a:latin typeface="Playfair Display" panose="00000500000000000000" pitchFamily="2" charset="0"/>
                        <a:ea typeface="Playfair Display" panose="00000500000000000000" pitchFamily="2" charset="0"/>
                        <a:cs typeface="Playfair Display" panose="00000500000000000000" pitchFamily="2" charset="0"/>
                      </a:endParaRPr>
                    </a:p>
                  </a:txBody>
                  <a:tcPr marL="65722" marR="65722" marT="0" marB="0"/>
                </a:tc>
                <a:tc>
                  <a:txBody>
                    <a:bodyPr/>
                    <a:lstStyle/>
                    <a:p>
                      <a:pPr marL="0" marR="0">
                        <a:lnSpc>
                          <a:spcPct val="115000"/>
                        </a:lnSpc>
                        <a:spcBef>
                          <a:spcPts val="0"/>
                        </a:spcBef>
                        <a:spcAft>
                          <a:spcPts val="800"/>
                        </a:spcAft>
                      </a:pPr>
                      <a:r>
                        <a:rPr lang="en-US" sz="1100" dirty="0">
                          <a:effectLst/>
                        </a:rPr>
                        <a:t> </a:t>
                      </a:r>
                      <a:endParaRPr lang="en-US" sz="1000" dirty="0">
                        <a:effectLst/>
                        <a:latin typeface="Playfair Display" panose="00000500000000000000" pitchFamily="2" charset="0"/>
                        <a:ea typeface="Playfair Display" panose="00000500000000000000" pitchFamily="2" charset="0"/>
                        <a:cs typeface="Playfair Display" panose="00000500000000000000" pitchFamily="2" charset="0"/>
                      </a:endParaRPr>
                    </a:p>
                  </a:txBody>
                  <a:tcPr marL="65722" marR="65722" marT="0" marB="0"/>
                </a:tc>
                <a:extLst>
                  <a:ext uri="{0D108BD9-81ED-4DB2-BD59-A6C34878D82A}">
                    <a16:rowId xmlns:a16="http://schemas.microsoft.com/office/drawing/2014/main" val="2287373468"/>
                  </a:ext>
                </a:extLst>
              </a:tr>
            </a:tbl>
          </a:graphicData>
        </a:graphic>
      </p:graphicFrame>
    </p:spTree>
    <p:extLst>
      <p:ext uri="{BB962C8B-B14F-4D97-AF65-F5344CB8AC3E}">
        <p14:creationId xmlns:p14="http://schemas.microsoft.com/office/powerpoint/2010/main" val="8564045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B06AD9F7-1168-27E4-6995-B68FFBC0CBC6}"/>
              </a:ext>
            </a:extLst>
          </p:cNvPr>
          <p:cNvGraphicFramePr>
            <a:graphicFrameLocks noGrp="1"/>
          </p:cNvGraphicFramePr>
          <p:nvPr>
            <p:ph idx="1"/>
            <p:extLst>
              <p:ext uri="{D42A27DB-BD31-4B8C-83A1-F6EECF244321}">
                <p14:modId xmlns:p14="http://schemas.microsoft.com/office/powerpoint/2010/main" val="462927000"/>
              </p:ext>
            </p:extLst>
          </p:nvPr>
        </p:nvGraphicFramePr>
        <p:xfrm>
          <a:off x="522633" y="236074"/>
          <a:ext cx="8237052" cy="3244850"/>
        </p:xfrm>
        <a:graphic>
          <a:graphicData uri="http://schemas.openxmlformats.org/drawingml/2006/table">
            <a:tbl>
              <a:tblPr bandRow="1">
                <a:tableStyleId>{5C22544A-7EE6-4342-B048-85BDC9FD1C3A}</a:tableStyleId>
              </a:tblPr>
              <a:tblGrid>
                <a:gridCol w="1372842">
                  <a:extLst>
                    <a:ext uri="{9D8B030D-6E8A-4147-A177-3AD203B41FA5}">
                      <a16:colId xmlns:a16="http://schemas.microsoft.com/office/drawing/2014/main" val="3553988976"/>
                    </a:ext>
                  </a:extLst>
                </a:gridCol>
                <a:gridCol w="1372842">
                  <a:extLst>
                    <a:ext uri="{9D8B030D-6E8A-4147-A177-3AD203B41FA5}">
                      <a16:colId xmlns:a16="http://schemas.microsoft.com/office/drawing/2014/main" val="2871249926"/>
                    </a:ext>
                  </a:extLst>
                </a:gridCol>
                <a:gridCol w="1372842">
                  <a:extLst>
                    <a:ext uri="{9D8B030D-6E8A-4147-A177-3AD203B41FA5}">
                      <a16:colId xmlns:a16="http://schemas.microsoft.com/office/drawing/2014/main" val="3760465788"/>
                    </a:ext>
                  </a:extLst>
                </a:gridCol>
                <a:gridCol w="1372842">
                  <a:extLst>
                    <a:ext uri="{9D8B030D-6E8A-4147-A177-3AD203B41FA5}">
                      <a16:colId xmlns:a16="http://schemas.microsoft.com/office/drawing/2014/main" val="2969593145"/>
                    </a:ext>
                  </a:extLst>
                </a:gridCol>
                <a:gridCol w="1372842">
                  <a:extLst>
                    <a:ext uri="{9D8B030D-6E8A-4147-A177-3AD203B41FA5}">
                      <a16:colId xmlns:a16="http://schemas.microsoft.com/office/drawing/2014/main" val="1799005258"/>
                    </a:ext>
                  </a:extLst>
                </a:gridCol>
                <a:gridCol w="1372842">
                  <a:extLst>
                    <a:ext uri="{9D8B030D-6E8A-4147-A177-3AD203B41FA5}">
                      <a16:colId xmlns:a16="http://schemas.microsoft.com/office/drawing/2014/main" val="2372668559"/>
                    </a:ext>
                  </a:extLst>
                </a:gridCol>
              </a:tblGrid>
              <a:tr h="1831772">
                <a:tc>
                  <a:txBody>
                    <a:bodyPr/>
                    <a:lstStyle/>
                    <a:p>
                      <a:pPr marL="0" marR="0">
                        <a:lnSpc>
                          <a:spcPct val="115000"/>
                        </a:lnSpc>
                        <a:spcBef>
                          <a:spcPts val="0"/>
                        </a:spcBef>
                        <a:spcAft>
                          <a:spcPts val="800"/>
                        </a:spcAft>
                      </a:pPr>
                      <a:r>
                        <a:rPr lang="mn-MN" sz="1100">
                          <a:effectLst/>
                        </a:rPr>
                        <a:t>ОҮИТБС-ын стандартын 2,4 шаардлагыг Монгол Улс хир хангасан тухай үнэлгээний семинар</a:t>
                      </a:r>
                      <a:r>
                        <a:rPr lang="en-US" sz="1100">
                          <a:effectLst/>
                        </a:rPr>
                        <a:t> (</a:t>
                      </a:r>
                      <a:r>
                        <a:rPr lang="mn-MN" sz="1100">
                          <a:effectLst/>
                        </a:rPr>
                        <a:t>Баталгаажуулалтын дүн дээр суурилан</a:t>
                      </a:r>
                      <a:r>
                        <a:rPr lang="en-US" sz="1100">
                          <a:effectLst/>
                        </a:rPr>
                        <a:t>)</a:t>
                      </a:r>
                      <a:endParaRPr lang="en-US" sz="1000">
                        <a:effectLst/>
                        <a:latin typeface="Playfair Display" panose="00000500000000000000" pitchFamily="2" charset="0"/>
                        <a:ea typeface="Playfair Display" panose="00000500000000000000" pitchFamily="2" charset="0"/>
                        <a:cs typeface="Playfair Display" panose="00000500000000000000" pitchFamily="2" charset="0"/>
                      </a:endParaRPr>
                    </a:p>
                  </a:txBody>
                  <a:tcPr marL="65722" marR="65722" marT="0" marB="0"/>
                </a:tc>
                <a:tc>
                  <a:txBody>
                    <a:bodyPr/>
                    <a:lstStyle/>
                    <a:p>
                      <a:pPr marL="0" marR="0">
                        <a:lnSpc>
                          <a:spcPct val="115000"/>
                        </a:lnSpc>
                        <a:spcBef>
                          <a:spcPts val="0"/>
                        </a:spcBef>
                        <a:spcAft>
                          <a:spcPts val="800"/>
                        </a:spcAft>
                      </a:pPr>
                      <a:r>
                        <a:rPr lang="en-US" sz="1100" dirty="0">
                          <a:effectLst/>
                        </a:rPr>
                        <a:t> </a:t>
                      </a:r>
                      <a:endParaRPr lang="en-US" sz="1000" dirty="0">
                        <a:effectLst/>
                        <a:latin typeface="Playfair Display" panose="00000500000000000000" pitchFamily="2" charset="0"/>
                        <a:ea typeface="Playfair Display" panose="00000500000000000000" pitchFamily="2" charset="0"/>
                        <a:cs typeface="Playfair Display" panose="00000500000000000000" pitchFamily="2" charset="0"/>
                      </a:endParaRPr>
                    </a:p>
                  </a:txBody>
                  <a:tcPr marL="65722" marR="65722" marT="0" marB="0"/>
                </a:tc>
                <a:tc>
                  <a:txBody>
                    <a:bodyPr/>
                    <a:lstStyle/>
                    <a:p>
                      <a:pPr marL="0" marR="0">
                        <a:lnSpc>
                          <a:spcPct val="115000"/>
                        </a:lnSpc>
                        <a:spcBef>
                          <a:spcPts val="0"/>
                        </a:spcBef>
                        <a:spcAft>
                          <a:spcPts val="800"/>
                        </a:spcAft>
                      </a:pPr>
                      <a:r>
                        <a:rPr lang="mn-MN" sz="1100">
                          <a:effectLst/>
                        </a:rPr>
                        <a:t>Монгол Улсын ЭӨ-ийн талаар авсан амлалтын биелэлтийн ахиц, дутагдалын байдал</a:t>
                      </a:r>
                      <a:endParaRPr lang="en-US" sz="1000">
                        <a:effectLst/>
                        <a:latin typeface="Playfair Display" panose="00000500000000000000" pitchFamily="2" charset="0"/>
                        <a:ea typeface="Playfair Display" panose="00000500000000000000" pitchFamily="2" charset="0"/>
                        <a:cs typeface="Playfair Display" panose="00000500000000000000" pitchFamily="2" charset="0"/>
                      </a:endParaRPr>
                    </a:p>
                  </a:txBody>
                  <a:tcPr marL="65722" marR="65722" marT="0" marB="0"/>
                </a:tc>
                <a:tc>
                  <a:txBody>
                    <a:bodyPr/>
                    <a:lstStyle/>
                    <a:p>
                      <a:pPr marL="0" marR="0">
                        <a:lnSpc>
                          <a:spcPct val="115000"/>
                        </a:lnSpc>
                        <a:spcBef>
                          <a:spcPts val="0"/>
                        </a:spcBef>
                        <a:spcAft>
                          <a:spcPts val="800"/>
                        </a:spcAft>
                      </a:pPr>
                      <a:r>
                        <a:rPr lang="mn-MN" sz="1100">
                          <a:effectLst/>
                        </a:rPr>
                        <a:t>ОҮИТБС-ын стандартад хир нийцсэн</a:t>
                      </a:r>
                      <a:endParaRPr lang="en-US" sz="1000">
                        <a:effectLst/>
                        <a:latin typeface="Playfair Display" panose="00000500000000000000" pitchFamily="2" charset="0"/>
                        <a:ea typeface="Playfair Display" panose="00000500000000000000" pitchFamily="2" charset="0"/>
                        <a:cs typeface="Playfair Display" panose="00000500000000000000" pitchFamily="2" charset="0"/>
                      </a:endParaRPr>
                    </a:p>
                  </a:txBody>
                  <a:tcPr marL="65722" marR="65722" marT="0" marB="0"/>
                </a:tc>
                <a:tc>
                  <a:txBody>
                    <a:bodyPr/>
                    <a:lstStyle/>
                    <a:p>
                      <a:pPr marL="0" marR="0">
                        <a:lnSpc>
                          <a:spcPct val="115000"/>
                        </a:lnSpc>
                        <a:spcBef>
                          <a:spcPts val="0"/>
                        </a:spcBef>
                        <a:spcAft>
                          <a:spcPts val="800"/>
                        </a:spcAft>
                      </a:pPr>
                      <a:r>
                        <a:rPr lang="mn-MN" sz="1100">
                          <a:effectLst/>
                        </a:rPr>
                        <a:t>2022 оны 4-р улирал</a:t>
                      </a:r>
                      <a:endParaRPr lang="en-US" sz="1000">
                        <a:effectLst/>
                        <a:latin typeface="Playfair Display" panose="00000500000000000000" pitchFamily="2" charset="0"/>
                        <a:ea typeface="Playfair Display" panose="00000500000000000000" pitchFamily="2" charset="0"/>
                        <a:cs typeface="Playfair Display" panose="00000500000000000000" pitchFamily="2" charset="0"/>
                      </a:endParaRPr>
                    </a:p>
                  </a:txBody>
                  <a:tcPr marL="65722" marR="65722" marT="0" marB="0"/>
                </a:tc>
                <a:tc>
                  <a:txBody>
                    <a:bodyPr/>
                    <a:lstStyle/>
                    <a:p>
                      <a:pPr marL="0" marR="0">
                        <a:lnSpc>
                          <a:spcPct val="115000"/>
                        </a:lnSpc>
                        <a:spcBef>
                          <a:spcPts val="0"/>
                        </a:spcBef>
                        <a:spcAft>
                          <a:spcPts val="800"/>
                        </a:spcAft>
                      </a:pPr>
                      <a:r>
                        <a:rPr lang="en-US" sz="1100">
                          <a:effectLst/>
                        </a:rPr>
                        <a:t> </a:t>
                      </a:r>
                      <a:endParaRPr lang="en-US" sz="1000">
                        <a:effectLst/>
                        <a:latin typeface="Playfair Display" panose="00000500000000000000" pitchFamily="2" charset="0"/>
                        <a:ea typeface="Playfair Display" panose="00000500000000000000" pitchFamily="2" charset="0"/>
                        <a:cs typeface="Playfair Display" panose="00000500000000000000" pitchFamily="2" charset="0"/>
                      </a:endParaRPr>
                    </a:p>
                  </a:txBody>
                  <a:tcPr marL="65722" marR="65722" marT="0" marB="0"/>
                </a:tc>
                <a:extLst>
                  <a:ext uri="{0D108BD9-81ED-4DB2-BD59-A6C34878D82A}">
                    <a16:rowId xmlns:a16="http://schemas.microsoft.com/office/drawing/2014/main" val="2639635403"/>
                  </a:ext>
                </a:extLst>
              </a:tr>
              <a:tr h="1277512">
                <a:tc>
                  <a:txBody>
                    <a:bodyPr/>
                    <a:lstStyle/>
                    <a:p>
                      <a:pPr marL="0" marR="0">
                        <a:lnSpc>
                          <a:spcPct val="115000"/>
                        </a:lnSpc>
                        <a:spcBef>
                          <a:spcPts val="0"/>
                        </a:spcBef>
                        <a:spcAft>
                          <a:spcPts val="800"/>
                        </a:spcAft>
                      </a:pPr>
                      <a:r>
                        <a:rPr lang="mn-MN" sz="1100" dirty="0">
                          <a:effectLst/>
                        </a:rPr>
                        <a:t>УБЕГ, АМГТГ, ТЕГ, МХЕГ-ийн албан тушаалтнуудын чадавхийг нэмэгдүүлэх сургалт</a:t>
                      </a:r>
                      <a:endParaRPr lang="en-US" sz="1000" dirty="0">
                        <a:effectLst/>
                        <a:latin typeface="Playfair Display" panose="00000500000000000000" pitchFamily="2" charset="0"/>
                        <a:ea typeface="Playfair Display" panose="00000500000000000000" pitchFamily="2" charset="0"/>
                        <a:cs typeface="Playfair Display" panose="00000500000000000000" pitchFamily="2" charset="0"/>
                      </a:endParaRPr>
                    </a:p>
                  </a:txBody>
                  <a:tcPr marL="65722" marR="65722" marT="0" marB="0"/>
                </a:tc>
                <a:tc>
                  <a:txBody>
                    <a:bodyPr/>
                    <a:lstStyle/>
                    <a:p>
                      <a:pPr marL="0" marR="0">
                        <a:lnSpc>
                          <a:spcPct val="115000"/>
                        </a:lnSpc>
                        <a:spcBef>
                          <a:spcPts val="0"/>
                        </a:spcBef>
                        <a:spcAft>
                          <a:spcPts val="800"/>
                        </a:spcAft>
                      </a:pPr>
                      <a:r>
                        <a:rPr lang="en-US" sz="1100" dirty="0">
                          <a:effectLst/>
                        </a:rPr>
                        <a:t> </a:t>
                      </a:r>
                      <a:endParaRPr lang="en-US" sz="1000" dirty="0">
                        <a:effectLst/>
                        <a:latin typeface="Playfair Display" panose="00000500000000000000" pitchFamily="2" charset="0"/>
                        <a:ea typeface="Playfair Display" panose="00000500000000000000" pitchFamily="2" charset="0"/>
                        <a:cs typeface="Playfair Display" panose="00000500000000000000" pitchFamily="2" charset="0"/>
                      </a:endParaRPr>
                    </a:p>
                  </a:txBody>
                  <a:tcPr marL="65722" marR="65722" marT="0" marB="0"/>
                </a:tc>
                <a:tc>
                  <a:txBody>
                    <a:bodyPr/>
                    <a:lstStyle/>
                    <a:p>
                      <a:pPr marL="0" marR="0">
                        <a:lnSpc>
                          <a:spcPct val="115000"/>
                        </a:lnSpc>
                        <a:spcBef>
                          <a:spcPts val="0"/>
                        </a:spcBef>
                        <a:spcAft>
                          <a:spcPts val="800"/>
                        </a:spcAft>
                      </a:pPr>
                      <a:r>
                        <a:rPr lang="mn-MN" sz="1100">
                          <a:effectLst/>
                        </a:rPr>
                        <a:t>Бүртгэл, цуглуулж авсан мэдээллийг шалгах чиглэлээр төрийн албан хаагчдын ур чадвар нэмэгдсэн байна.</a:t>
                      </a:r>
                      <a:endParaRPr lang="en-US" sz="1000">
                        <a:effectLst/>
                        <a:latin typeface="Playfair Display" panose="00000500000000000000" pitchFamily="2" charset="0"/>
                        <a:ea typeface="Playfair Display" panose="00000500000000000000" pitchFamily="2" charset="0"/>
                        <a:cs typeface="Playfair Display" panose="00000500000000000000" pitchFamily="2" charset="0"/>
                      </a:endParaRPr>
                    </a:p>
                  </a:txBody>
                  <a:tcPr marL="65722" marR="65722" marT="0" marB="0"/>
                </a:tc>
                <a:tc>
                  <a:txBody>
                    <a:bodyPr/>
                    <a:lstStyle/>
                    <a:p>
                      <a:pPr marL="0" marR="0">
                        <a:lnSpc>
                          <a:spcPct val="115000"/>
                        </a:lnSpc>
                        <a:spcBef>
                          <a:spcPts val="0"/>
                        </a:spcBef>
                        <a:spcAft>
                          <a:spcPts val="800"/>
                        </a:spcAft>
                      </a:pPr>
                      <a:r>
                        <a:rPr lang="mn-MN" sz="1100">
                          <a:effectLst/>
                        </a:rPr>
                        <a:t>Сургалтад оролцох агентлагуудын тоо</a:t>
                      </a:r>
                      <a:endParaRPr lang="en-US" sz="1000">
                        <a:effectLst/>
                        <a:latin typeface="Playfair Display" panose="00000500000000000000" pitchFamily="2" charset="0"/>
                        <a:ea typeface="Playfair Display" panose="00000500000000000000" pitchFamily="2" charset="0"/>
                        <a:cs typeface="Playfair Display" panose="00000500000000000000" pitchFamily="2" charset="0"/>
                      </a:endParaRPr>
                    </a:p>
                  </a:txBody>
                  <a:tcPr marL="65722" marR="65722" marT="0" marB="0"/>
                </a:tc>
                <a:tc>
                  <a:txBody>
                    <a:bodyPr/>
                    <a:lstStyle/>
                    <a:p>
                      <a:pPr marL="0" marR="0">
                        <a:lnSpc>
                          <a:spcPct val="115000"/>
                        </a:lnSpc>
                        <a:spcBef>
                          <a:spcPts val="0"/>
                        </a:spcBef>
                        <a:spcAft>
                          <a:spcPts val="800"/>
                        </a:spcAft>
                      </a:pPr>
                      <a:r>
                        <a:rPr lang="mn-MN" sz="1100">
                          <a:effectLst/>
                        </a:rPr>
                        <a:t>2022 оны 9-р сар</a:t>
                      </a:r>
                      <a:endParaRPr lang="en-US" sz="1000">
                        <a:effectLst/>
                        <a:latin typeface="Playfair Display" panose="00000500000000000000" pitchFamily="2" charset="0"/>
                        <a:ea typeface="Playfair Display" panose="00000500000000000000" pitchFamily="2" charset="0"/>
                        <a:cs typeface="Playfair Display" panose="00000500000000000000" pitchFamily="2" charset="0"/>
                      </a:endParaRPr>
                    </a:p>
                  </a:txBody>
                  <a:tcPr marL="65722" marR="65722" marT="0" marB="0"/>
                </a:tc>
                <a:tc>
                  <a:txBody>
                    <a:bodyPr/>
                    <a:lstStyle/>
                    <a:p>
                      <a:pPr marL="0" marR="0">
                        <a:lnSpc>
                          <a:spcPct val="115000"/>
                        </a:lnSpc>
                        <a:spcBef>
                          <a:spcPts val="0"/>
                        </a:spcBef>
                        <a:spcAft>
                          <a:spcPts val="800"/>
                        </a:spcAft>
                      </a:pPr>
                      <a:r>
                        <a:rPr lang="en-US" sz="1100" dirty="0">
                          <a:effectLst/>
                        </a:rPr>
                        <a:t> </a:t>
                      </a:r>
                      <a:endParaRPr lang="en-US" sz="1000" dirty="0">
                        <a:effectLst/>
                        <a:latin typeface="Playfair Display" panose="00000500000000000000" pitchFamily="2" charset="0"/>
                        <a:ea typeface="Playfair Display" panose="00000500000000000000" pitchFamily="2" charset="0"/>
                        <a:cs typeface="Playfair Display" panose="00000500000000000000" pitchFamily="2" charset="0"/>
                      </a:endParaRPr>
                    </a:p>
                  </a:txBody>
                  <a:tcPr marL="65722" marR="65722" marT="0" marB="0"/>
                </a:tc>
                <a:extLst>
                  <a:ext uri="{0D108BD9-81ED-4DB2-BD59-A6C34878D82A}">
                    <a16:rowId xmlns:a16="http://schemas.microsoft.com/office/drawing/2014/main" val="2047834878"/>
                  </a:ext>
                </a:extLst>
              </a:tr>
            </a:tbl>
          </a:graphicData>
        </a:graphic>
      </p:graphicFrame>
      <p:sp>
        <p:nvSpPr>
          <p:cNvPr id="14" name="Rectangle 4">
            <a:extLst>
              <a:ext uri="{FF2B5EF4-FFF2-40B4-BE49-F238E27FC236}">
                <a16:creationId xmlns:a16="http://schemas.microsoft.com/office/drawing/2014/main" id="{DB5E3D02-B371-46D4-D3B0-A8041CA889F7}"/>
              </a:ext>
            </a:extLst>
          </p:cNvPr>
          <p:cNvSpPr>
            <a:spLocks noChangeArrowheads="1"/>
          </p:cNvSpPr>
          <p:nvPr/>
        </p:nvSpPr>
        <p:spPr bwMode="auto">
          <a:xfrm>
            <a:off x="600658" y="34290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mn-MN" altLang="en-US" sz="1100" b="0" i="0" u="none" strike="noStrike" cap="none" normalizeH="0" baseline="0" dirty="0">
                <a:ln>
                  <a:noFill/>
                </a:ln>
                <a:solidFill>
                  <a:srgbClr val="000000"/>
                </a:solidFill>
                <a:effectLst/>
                <a:latin typeface="Arial" panose="020B0604020202020204" pitchFamily="34" charset="0"/>
                <a:ea typeface="Playfair Display Regular" panose="00000500000000000000" pitchFamily="2" charset="0"/>
                <a:cs typeface="Arial" panose="020B0604020202020204" pitchFamily="34" charset="0"/>
              </a:rPr>
              <a:t>Зорилт</a:t>
            </a:r>
            <a:r>
              <a:rPr kumimoji="0" lang="en-US" altLang="en-US" sz="1100" b="0" i="0" u="none" strike="noStrike" cap="none" normalizeH="0" baseline="0" dirty="0">
                <a:ln>
                  <a:noFill/>
                </a:ln>
                <a:solidFill>
                  <a:srgbClr val="000000"/>
                </a:solidFill>
                <a:effectLst/>
                <a:latin typeface="Arial" panose="020B0604020202020204" pitchFamily="34" charset="0"/>
                <a:ea typeface="Playfair Display Regular" panose="00000500000000000000" pitchFamily="2" charset="0"/>
                <a:cs typeface="Arial" panose="020B0604020202020204" pitchFamily="34" charset="0"/>
              </a:rPr>
              <a:t> 2 – </a:t>
            </a:r>
            <a:r>
              <a:rPr kumimoji="0" lang="mn-MN" altLang="en-US" sz="1100" b="0" i="0" u="none" strike="noStrike" cap="none" normalizeH="0" baseline="0" dirty="0">
                <a:ln>
                  <a:noFill/>
                </a:ln>
                <a:solidFill>
                  <a:srgbClr val="000000"/>
                </a:solidFill>
                <a:effectLst/>
                <a:latin typeface="Arial" panose="020B0604020202020204" pitchFamily="34" charset="0"/>
                <a:ea typeface="Playfair Display Regular" panose="00000500000000000000" pitchFamily="2" charset="0"/>
                <a:cs typeface="Arial" panose="020B0604020202020204" pitchFamily="34" charset="0"/>
              </a:rPr>
              <a:t>Засгийн газар, орон нутгийн оролцогч талуудын мэдээлэл ашигллах хүчин чадал нэмэгдэх </a:t>
            </a:r>
            <a:endParaRPr kumimoji="0" lang="mn-MN" altLang="en-US" sz="1800" b="0" i="0" u="none" strike="noStrike" cap="none" normalizeH="0" baseline="0" dirty="0">
              <a:ln>
                <a:noFill/>
              </a:ln>
              <a:solidFill>
                <a:schemeClr val="tx1"/>
              </a:solidFill>
              <a:effectLst/>
              <a:latin typeface="Arial" panose="020B0604020202020204" pitchFamily="34" charset="0"/>
            </a:endParaRPr>
          </a:p>
        </p:txBody>
      </p:sp>
      <p:graphicFrame>
        <p:nvGraphicFramePr>
          <p:cNvPr id="2" name="Table 1">
            <a:extLst>
              <a:ext uri="{FF2B5EF4-FFF2-40B4-BE49-F238E27FC236}">
                <a16:creationId xmlns:a16="http://schemas.microsoft.com/office/drawing/2014/main" id="{B7D5A228-D794-53D6-D835-BD52F534E83E}"/>
              </a:ext>
            </a:extLst>
          </p:cNvPr>
          <p:cNvGraphicFramePr>
            <a:graphicFrameLocks noGrp="1"/>
          </p:cNvGraphicFramePr>
          <p:nvPr>
            <p:extLst>
              <p:ext uri="{D42A27DB-BD31-4B8C-83A1-F6EECF244321}">
                <p14:modId xmlns:p14="http://schemas.microsoft.com/office/powerpoint/2010/main" val="433440035"/>
              </p:ext>
            </p:extLst>
          </p:nvPr>
        </p:nvGraphicFramePr>
        <p:xfrm>
          <a:off x="600658" y="3927183"/>
          <a:ext cx="7871538" cy="2569991"/>
        </p:xfrm>
        <a:graphic>
          <a:graphicData uri="http://schemas.openxmlformats.org/drawingml/2006/table">
            <a:tbl>
              <a:tblPr bandRow="1">
                <a:tableStyleId>{5C22544A-7EE6-4342-B048-85BDC9FD1C3A}</a:tableStyleId>
              </a:tblPr>
              <a:tblGrid>
                <a:gridCol w="1299288">
                  <a:extLst>
                    <a:ext uri="{9D8B030D-6E8A-4147-A177-3AD203B41FA5}">
                      <a16:colId xmlns:a16="http://schemas.microsoft.com/office/drawing/2014/main" val="300984877"/>
                    </a:ext>
                  </a:extLst>
                </a:gridCol>
                <a:gridCol w="1314450">
                  <a:extLst>
                    <a:ext uri="{9D8B030D-6E8A-4147-A177-3AD203B41FA5}">
                      <a16:colId xmlns:a16="http://schemas.microsoft.com/office/drawing/2014/main" val="1961421537"/>
                    </a:ext>
                  </a:extLst>
                </a:gridCol>
                <a:gridCol w="1314450">
                  <a:extLst>
                    <a:ext uri="{9D8B030D-6E8A-4147-A177-3AD203B41FA5}">
                      <a16:colId xmlns:a16="http://schemas.microsoft.com/office/drawing/2014/main" val="2245195033"/>
                    </a:ext>
                  </a:extLst>
                </a:gridCol>
                <a:gridCol w="1314450">
                  <a:extLst>
                    <a:ext uri="{9D8B030D-6E8A-4147-A177-3AD203B41FA5}">
                      <a16:colId xmlns:a16="http://schemas.microsoft.com/office/drawing/2014/main" val="2162610889"/>
                    </a:ext>
                  </a:extLst>
                </a:gridCol>
                <a:gridCol w="1314450">
                  <a:extLst>
                    <a:ext uri="{9D8B030D-6E8A-4147-A177-3AD203B41FA5}">
                      <a16:colId xmlns:a16="http://schemas.microsoft.com/office/drawing/2014/main" val="895672852"/>
                    </a:ext>
                  </a:extLst>
                </a:gridCol>
                <a:gridCol w="1314450">
                  <a:extLst>
                    <a:ext uri="{9D8B030D-6E8A-4147-A177-3AD203B41FA5}">
                      <a16:colId xmlns:a16="http://schemas.microsoft.com/office/drawing/2014/main" val="341129250"/>
                    </a:ext>
                  </a:extLst>
                </a:gridCol>
              </a:tblGrid>
              <a:tr h="172217">
                <a:tc gridSpan="6">
                  <a:txBody>
                    <a:bodyPr/>
                    <a:lstStyle/>
                    <a:p>
                      <a:pPr marL="0" marR="0">
                        <a:lnSpc>
                          <a:spcPct val="115000"/>
                        </a:lnSpc>
                        <a:spcBef>
                          <a:spcPts val="0"/>
                        </a:spcBef>
                        <a:spcAft>
                          <a:spcPts val="800"/>
                        </a:spcAft>
                      </a:pPr>
                      <a:r>
                        <a:rPr lang="mn-MN" sz="1100" dirty="0">
                          <a:effectLst/>
                        </a:rPr>
                        <a:t>Үйл ажиллагаа явуулах талбар </a:t>
                      </a:r>
                      <a:r>
                        <a:rPr lang="en-US" sz="1100" dirty="0">
                          <a:effectLst/>
                        </a:rPr>
                        <a:t>3 – </a:t>
                      </a:r>
                      <a:r>
                        <a:rPr lang="mn-MN" sz="1100" dirty="0">
                          <a:effectLst/>
                        </a:rPr>
                        <a:t>Мэдээлэл ашиглах чадавхийг нэмэгдэхүүлэх, ОҮИТБС манлайлна.</a:t>
                      </a:r>
                      <a:endParaRPr lang="en-US" sz="1000" dirty="0">
                        <a:effectLst/>
                        <a:latin typeface="Playfair Display" panose="00000500000000000000" pitchFamily="2" charset="0"/>
                        <a:ea typeface="Playfair Display" panose="00000500000000000000" pitchFamily="2" charset="0"/>
                        <a:cs typeface="Playfair Display" panose="00000500000000000000" pitchFamily="2" charset="0"/>
                      </a:endParaRPr>
                    </a:p>
                  </a:txBody>
                  <a:tcPr marL="65722" marR="65722"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647290023"/>
                  </a:ext>
                </a:extLst>
              </a:tr>
              <a:tr h="353746">
                <a:tc>
                  <a:txBody>
                    <a:bodyPr/>
                    <a:lstStyle/>
                    <a:p>
                      <a:pPr marL="0" marR="0">
                        <a:lnSpc>
                          <a:spcPct val="115000"/>
                        </a:lnSpc>
                        <a:spcBef>
                          <a:spcPts val="0"/>
                        </a:spcBef>
                        <a:spcAft>
                          <a:spcPts val="800"/>
                        </a:spcAft>
                      </a:pPr>
                      <a:r>
                        <a:rPr lang="mn-MN" sz="1100" dirty="0">
                          <a:effectLst/>
                        </a:rPr>
                        <a:t>Үйл ажиллагаа</a:t>
                      </a:r>
                      <a:endParaRPr lang="en-US" sz="1000" dirty="0">
                        <a:effectLst/>
                        <a:latin typeface="Playfair Display" panose="00000500000000000000" pitchFamily="2" charset="0"/>
                        <a:ea typeface="Playfair Display" panose="00000500000000000000" pitchFamily="2" charset="0"/>
                        <a:cs typeface="Playfair Display" panose="00000500000000000000" pitchFamily="2" charset="0"/>
                      </a:endParaRPr>
                    </a:p>
                  </a:txBody>
                  <a:tcPr marL="65722" marR="65722" marT="0" marB="0"/>
                </a:tc>
                <a:tc>
                  <a:txBody>
                    <a:bodyPr/>
                    <a:lstStyle/>
                    <a:p>
                      <a:pPr marL="0" marR="0">
                        <a:lnSpc>
                          <a:spcPct val="115000"/>
                        </a:lnSpc>
                        <a:spcBef>
                          <a:spcPts val="0"/>
                        </a:spcBef>
                        <a:spcAft>
                          <a:spcPts val="800"/>
                        </a:spcAft>
                      </a:pPr>
                      <a:r>
                        <a:rPr lang="mn-MN" sz="1100" dirty="0">
                          <a:effectLst/>
                        </a:rPr>
                        <a:t>Хариуцах</a:t>
                      </a:r>
                      <a:endParaRPr lang="en-US" sz="1000" dirty="0">
                        <a:effectLst/>
                        <a:latin typeface="Playfair Display" panose="00000500000000000000" pitchFamily="2" charset="0"/>
                        <a:ea typeface="Playfair Display" panose="00000500000000000000" pitchFamily="2" charset="0"/>
                        <a:cs typeface="Playfair Display" panose="00000500000000000000" pitchFamily="2" charset="0"/>
                      </a:endParaRPr>
                    </a:p>
                  </a:txBody>
                  <a:tcPr marL="65722" marR="65722" marT="0" marB="0"/>
                </a:tc>
                <a:tc>
                  <a:txBody>
                    <a:bodyPr/>
                    <a:lstStyle/>
                    <a:p>
                      <a:pPr marL="0" marR="0">
                        <a:lnSpc>
                          <a:spcPct val="115000"/>
                        </a:lnSpc>
                        <a:spcBef>
                          <a:spcPts val="0"/>
                        </a:spcBef>
                        <a:spcAft>
                          <a:spcPts val="800"/>
                        </a:spcAft>
                      </a:pPr>
                      <a:r>
                        <a:rPr lang="mn-MN" sz="1100">
                          <a:effectLst/>
                        </a:rPr>
                        <a:t>Гарах бүтээгдэхүүн</a:t>
                      </a:r>
                      <a:endParaRPr lang="en-US" sz="1000">
                        <a:effectLst/>
                        <a:latin typeface="Playfair Display" panose="00000500000000000000" pitchFamily="2" charset="0"/>
                        <a:ea typeface="Playfair Display" panose="00000500000000000000" pitchFamily="2" charset="0"/>
                        <a:cs typeface="Playfair Display" panose="00000500000000000000" pitchFamily="2" charset="0"/>
                      </a:endParaRPr>
                    </a:p>
                  </a:txBody>
                  <a:tcPr marL="65722" marR="65722" marT="0" marB="0"/>
                </a:tc>
                <a:tc>
                  <a:txBody>
                    <a:bodyPr/>
                    <a:lstStyle/>
                    <a:p>
                      <a:pPr marL="0" marR="0">
                        <a:lnSpc>
                          <a:spcPct val="115000"/>
                        </a:lnSpc>
                        <a:spcBef>
                          <a:spcPts val="0"/>
                        </a:spcBef>
                        <a:spcAft>
                          <a:spcPts val="800"/>
                        </a:spcAft>
                      </a:pPr>
                      <a:r>
                        <a:rPr lang="mn-MN" sz="1100">
                          <a:effectLst/>
                        </a:rPr>
                        <a:t>Гол үзүүлэлт</a:t>
                      </a:r>
                      <a:endParaRPr lang="en-US" sz="1000">
                        <a:effectLst/>
                        <a:latin typeface="Playfair Display" panose="00000500000000000000" pitchFamily="2" charset="0"/>
                        <a:ea typeface="Playfair Display" panose="00000500000000000000" pitchFamily="2" charset="0"/>
                        <a:cs typeface="Playfair Display" panose="00000500000000000000" pitchFamily="2" charset="0"/>
                      </a:endParaRPr>
                    </a:p>
                  </a:txBody>
                  <a:tcPr marL="65722" marR="65722" marT="0" marB="0"/>
                </a:tc>
                <a:tc>
                  <a:txBody>
                    <a:bodyPr/>
                    <a:lstStyle/>
                    <a:p>
                      <a:pPr marL="0" marR="0">
                        <a:lnSpc>
                          <a:spcPct val="115000"/>
                        </a:lnSpc>
                        <a:spcBef>
                          <a:spcPts val="0"/>
                        </a:spcBef>
                        <a:spcAft>
                          <a:spcPts val="800"/>
                        </a:spcAft>
                      </a:pPr>
                      <a:r>
                        <a:rPr lang="mn-MN" sz="1100">
                          <a:effectLst/>
                        </a:rPr>
                        <a:t>Хугацаа</a:t>
                      </a:r>
                      <a:r>
                        <a:rPr lang="en-US" sz="1100">
                          <a:effectLst/>
                        </a:rPr>
                        <a:t> (</a:t>
                      </a:r>
                      <a:r>
                        <a:rPr lang="mn-MN" sz="1100">
                          <a:effectLst/>
                        </a:rPr>
                        <a:t>сар</a:t>
                      </a:r>
                      <a:r>
                        <a:rPr lang="en-US" sz="1100">
                          <a:effectLst/>
                        </a:rPr>
                        <a:t>/</a:t>
                      </a:r>
                      <a:r>
                        <a:rPr lang="mn-MN" sz="1100">
                          <a:effectLst/>
                        </a:rPr>
                        <a:t>улирал</a:t>
                      </a:r>
                      <a:r>
                        <a:rPr lang="en-US" sz="1100">
                          <a:effectLst/>
                        </a:rPr>
                        <a:t>)</a:t>
                      </a:r>
                      <a:endParaRPr lang="en-US" sz="1000">
                        <a:effectLst/>
                        <a:latin typeface="Playfair Display" panose="00000500000000000000" pitchFamily="2" charset="0"/>
                        <a:ea typeface="Playfair Display" panose="00000500000000000000" pitchFamily="2" charset="0"/>
                        <a:cs typeface="Playfair Display" panose="00000500000000000000" pitchFamily="2" charset="0"/>
                      </a:endParaRPr>
                    </a:p>
                  </a:txBody>
                  <a:tcPr marL="65722" marR="65722" marT="0" marB="0"/>
                </a:tc>
                <a:tc>
                  <a:txBody>
                    <a:bodyPr/>
                    <a:lstStyle/>
                    <a:p>
                      <a:pPr marL="0" marR="0">
                        <a:lnSpc>
                          <a:spcPct val="115000"/>
                        </a:lnSpc>
                        <a:spcBef>
                          <a:spcPts val="0"/>
                        </a:spcBef>
                        <a:spcAft>
                          <a:spcPts val="800"/>
                        </a:spcAft>
                      </a:pPr>
                      <a:r>
                        <a:rPr lang="mn-MN" sz="1100">
                          <a:effectLst/>
                        </a:rPr>
                        <a:t>Төсөв</a:t>
                      </a:r>
                      <a:r>
                        <a:rPr lang="en-US" sz="1100">
                          <a:effectLst/>
                        </a:rPr>
                        <a:t>/</a:t>
                      </a:r>
                      <a:r>
                        <a:rPr lang="mn-MN" sz="1100">
                          <a:effectLst/>
                        </a:rPr>
                        <a:t>Нөөц</a:t>
                      </a:r>
                      <a:endParaRPr lang="en-US" sz="1000">
                        <a:effectLst/>
                        <a:latin typeface="Playfair Display" panose="00000500000000000000" pitchFamily="2" charset="0"/>
                        <a:ea typeface="Playfair Display" panose="00000500000000000000" pitchFamily="2" charset="0"/>
                        <a:cs typeface="Playfair Display" panose="00000500000000000000" pitchFamily="2" charset="0"/>
                      </a:endParaRPr>
                    </a:p>
                  </a:txBody>
                  <a:tcPr marL="65722" marR="65722" marT="0" marB="0"/>
                </a:tc>
                <a:extLst>
                  <a:ext uri="{0D108BD9-81ED-4DB2-BD59-A6C34878D82A}">
                    <a16:rowId xmlns:a16="http://schemas.microsoft.com/office/drawing/2014/main" val="1698179980"/>
                  </a:ext>
                </a:extLst>
              </a:tr>
              <a:tr h="2016525">
                <a:tc>
                  <a:txBody>
                    <a:bodyPr/>
                    <a:lstStyle/>
                    <a:p>
                      <a:pPr marL="0" marR="0">
                        <a:lnSpc>
                          <a:spcPct val="115000"/>
                        </a:lnSpc>
                        <a:spcBef>
                          <a:spcPts val="0"/>
                        </a:spcBef>
                        <a:spcAft>
                          <a:spcPts val="800"/>
                        </a:spcAft>
                      </a:pPr>
                      <a:r>
                        <a:rPr lang="mn-MN" sz="1100" dirty="0">
                          <a:effectLst/>
                        </a:rPr>
                        <a:t>Орон нутгийн ТББ-тай хамтран ашигт малтмалын ТЗЭ-ийн ЭӨ-ийн мэдээллийг ашиглах туршилтын төсөл хэрэгжүүлэх</a:t>
                      </a:r>
                      <a:endParaRPr lang="en-US" sz="1000" dirty="0">
                        <a:effectLst/>
                        <a:latin typeface="Playfair Display" panose="00000500000000000000" pitchFamily="2" charset="0"/>
                        <a:ea typeface="Playfair Display" panose="00000500000000000000" pitchFamily="2" charset="0"/>
                        <a:cs typeface="Playfair Display" panose="00000500000000000000" pitchFamily="2" charset="0"/>
                      </a:endParaRPr>
                    </a:p>
                  </a:txBody>
                  <a:tcPr marL="65722" marR="65722" marT="0" marB="0"/>
                </a:tc>
                <a:tc>
                  <a:txBody>
                    <a:bodyPr/>
                    <a:lstStyle/>
                    <a:p>
                      <a:pPr marL="0" marR="0">
                        <a:lnSpc>
                          <a:spcPct val="115000"/>
                        </a:lnSpc>
                        <a:spcBef>
                          <a:spcPts val="0"/>
                        </a:spcBef>
                        <a:spcAft>
                          <a:spcPts val="800"/>
                        </a:spcAft>
                      </a:pPr>
                      <a:endParaRPr lang="en-US" sz="1000" dirty="0">
                        <a:effectLst/>
                        <a:latin typeface="Playfair Display" panose="00000500000000000000" pitchFamily="2" charset="0"/>
                        <a:ea typeface="Playfair Display" panose="00000500000000000000" pitchFamily="2" charset="0"/>
                        <a:cs typeface="Playfair Display" panose="00000500000000000000" pitchFamily="2" charset="0"/>
                      </a:endParaRPr>
                    </a:p>
                  </a:txBody>
                  <a:tcPr marL="65722" marR="65722" marT="0" marB="0"/>
                </a:tc>
                <a:tc>
                  <a:txBody>
                    <a:bodyPr/>
                    <a:lstStyle/>
                    <a:p>
                      <a:pPr marL="0" marR="0">
                        <a:lnSpc>
                          <a:spcPct val="115000"/>
                        </a:lnSpc>
                        <a:spcBef>
                          <a:spcPts val="0"/>
                        </a:spcBef>
                        <a:spcAft>
                          <a:spcPts val="800"/>
                        </a:spcAft>
                      </a:pPr>
                      <a:r>
                        <a:rPr lang="en-US" sz="1100">
                          <a:effectLst/>
                        </a:rPr>
                        <a:t> </a:t>
                      </a:r>
                      <a:endParaRPr lang="en-US" sz="1000">
                        <a:effectLst/>
                        <a:latin typeface="Playfair Display" panose="00000500000000000000" pitchFamily="2" charset="0"/>
                        <a:ea typeface="Playfair Display" panose="00000500000000000000" pitchFamily="2" charset="0"/>
                        <a:cs typeface="Playfair Display" panose="00000500000000000000" pitchFamily="2" charset="0"/>
                      </a:endParaRPr>
                    </a:p>
                  </a:txBody>
                  <a:tcPr marL="65722" marR="65722" marT="0" marB="0"/>
                </a:tc>
                <a:tc>
                  <a:txBody>
                    <a:bodyPr/>
                    <a:lstStyle/>
                    <a:p>
                      <a:pPr marL="0" marR="0">
                        <a:lnSpc>
                          <a:spcPct val="115000"/>
                        </a:lnSpc>
                        <a:spcBef>
                          <a:spcPts val="0"/>
                        </a:spcBef>
                        <a:spcAft>
                          <a:spcPts val="800"/>
                        </a:spcAft>
                      </a:pPr>
                      <a:r>
                        <a:rPr lang="en-US" sz="1100" dirty="0">
                          <a:effectLst/>
                        </a:rPr>
                        <a:t> </a:t>
                      </a:r>
                      <a:endParaRPr lang="en-US" sz="1000" dirty="0">
                        <a:effectLst/>
                        <a:latin typeface="Playfair Display" panose="00000500000000000000" pitchFamily="2" charset="0"/>
                        <a:ea typeface="Playfair Display" panose="00000500000000000000" pitchFamily="2" charset="0"/>
                        <a:cs typeface="Playfair Display" panose="00000500000000000000" pitchFamily="2" charset="0"/>
                      </a:endParaRPr>
                    </a:p>
                  </a:txBody>
                  <a:tcPr marL="65722" marR="65722" marT="0" marB="0"/>
                </a:tc>
                <a:tc>
                  <a:txBody>
                    <a:bodyPr/>
                    <a:lstStyle/>
                    <a:p>
                      <a:pPr marL="0" marR="0">
                        <a:lnSpc>
                          <a:spcPct val="115000"/>
                        </a:lnSpc>
                        <a:spcBef>
                          <a:spcPts val="0"/>
                        </a:spcBef>
                        <a:spcAft>
                          <a:spcPts val="800"/>
                        </a:spcAft>
                      </a:pPr>
                      <a:r>
                        <a:rPr lang="en-US" sz="1100">
                          <a:effectLst/>
                        </a:rPr>
                        <a:t> </a:t>
                      </a:r>
                      <a:endParaRPr lang="en-US" sz="1000">
                        <a:effectLst/>
                        <a:latin typeface="Playfair Display" panose="00000500000000000000" pitchFamily="2" charset="0"/>
                        <a:ea typeface="Playfair Display" panose="00000500000000000000" pitchFamily="2" charset="0"/>
                        <a:cs typeface="Playfair Display" panose="00000500000000000000" pitchFamily="2" charset="0"/>
                      </a:endParaRPr>
                    </a:p>
                  </a:txBody>
                  <a:tcPr marL="65722" marR="65722" marT="0" marB="0"/>
                </a:tc>
                <a:tc>
                  <a:txBody>
                    <a:bodyPr/>
                    <a:lstStyle/>
                    <a:p>
                      <a:pPr marL="0" marR="0">
                        <a:lnSpc>
                          <a:spcPct val="115000"/>
                        </a:lnSpc>
                        <a:spcBef>
                          <a:spcPts val="0"/>
                        </a:spcBef>
                        <a:spcAft>
                          <a:spcPts val="800"/>
                        </a:spcAft>
                      </a:pPr>
                      <a:r>
                        <a:rPr lang="en-US" sz="1100" dirty="0">
                          <a:effectLst/>
                        </a:rPr>
                        <a:t> </a:t>
                      </a:r>
                      <a:endParaRPr lang="en-US" sz="1000" dirty="0">
                        <a:effectLst/>
                        <a:latin typeface="Playfair Display" panose="00000500000000000000" pitchFamily="2" charset="0"/>
                        <a:ea typeface="Playfair Display" panose="00000500000000000000" pitchFamily="2" charset="0"/>
                        <a:cs typeface="Playfair Display" panose="00000500000000000000" pitchFamily="2" charset="0"/>
                      </a:endParaRPr>
                    </a:p>
                  </a:txBody>
                  <a:tcPr marL="65722" marR="65722" marT="0" marB="0"/>
                </a:tc>
                <a:extLst>
                  <a:ext uri="{0D108BD9-81ED-4DB2-BD59-A6C34878D82A}">
                    <a16:rowId xmlns:a16="http://schemas.microsoft.com/office/drawing/2014/main" val="21350988"/>
                  </a:ext>
                </a:extLst>
              </a:tr>
            </a:tbl>
          </a:graphicData>
        </a:graphic>
      </p:graphicFrame>
    </p:spTree>
    <p:extLst>
      <p:ext uri="{BB962C8B-B14F-4D97-AF65-F5344CB8AC3E}">
        <p14:creationId xmlns:p14="http://schemas.microsoft.com/office/powerpoint/2010/main" val="7437572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a:extLst>
              <a:ext uri="{FF2B5EF4-FFF2-40B4-BE49-F238E27FC236}">
                <a16:creationId xmlns:a16="http://schemas.microsoft.com/office/drawing/2014/main" id="{9BFCE5F0-37CE-EA49-7F75-6D895E04AA6B}"/>
              </a:ext>
            </a:extLst>
          </p:cNvPr>
          <p:cNvGraphicFramePr>
            <a:graphicFrameLocks noGrp="1"/>
          </p:cNvGraphicFramePr>
          <p:nvPr>
            <p:ph idx="1"/>
            <p:extLst>
              <p:ext uri="{D42A27DB-BD31-4B8C-83A1-F6EECF244321}">
                <p14:modId xmlns:p14="http://schemas.microsoft.com/office/powerpoint/2010/main" val="3035733716"/>
              </p:ext>
            </p:extLst>
          </p:nvPr>
        </p:nvGraphicFramePr>
        <p:xfrm>
          <a:off x="498085" y="472029"/>
          <a:ext cx="8384658" cy="3823208"/>
        </p:xfrm>
        <a:graphic>
          <a:graphicData uri="http://schemas.openxmlformats.org/drawingml/2006/table">
            <a:tbl>
              <a:tblPr bandRow="1">
                <a:tableStyleId>{5C22544A-7EE6-4342-B048-85BDC9FD1C3A}</a:tableStyleId>
              </a:tblPr>
              <a:tblGrid>
                <a:gridCol w="1397443">
                  <a:extLst>
                    <a:ext uri="{9D8B030D-6E8A-4147-A177-3AD203B41FA5}">
                      <a16:colId xmlns:a16="http://schemas.microsoft.com/office/drawing/2014/main" val="512072513"/>
                    </a:ext>
                  </a:extLst>
                </a:gridCol>
                <a:gridCol w="1397443">
                  <a:extLst>
                    <a:ext uri="{9D8B030D-6E8A-4147-A177-3AD203B41FA5}">
                      <a16:colId xmlns:a16="http://schemas.microsoft.com/office/drawing/2014/main" val="2004119586"/>
                    </a:ext>
                  </a:extLst>
                </a:gridCol>
                <a:gridCol w="1397443">
                  <a:extLst>
                    <a:ext uri="{9D8B030D-6E8A-4147-A177-3AD203B41FA5}">
                      <a16:colId xmlns:a16="http://schemas.microsoft.com/office/drawing/2014/main" val="3537771749"/>
                    </a:ext>
                  </a:extLst>
                </a:gridCol>
                <a:gridCol w="1397443">
                  <a:extLst>
                    <a:ext uri="{9D8B030D-6E8A-4147-A177-3AD203B41FA5}">
                      <a16:colId xmlns:a16="http://schemas.microsoft.com/office/drawing/2014/main" val="214068984"/>
                    </a:ext>
                  </a:extLst>
                </a:gridCol>
                <a:gridCol w="1397443">
                  <a:extLst>
                    <a:ext uri="{9D8B030D-6E8A-4147-A177-3AD203B41FA5}">
                      <a16:colId xmlns:a16="http://schemas.microsoft.com/office/drawing/2014/main" val="303614376"/>
                    </a:ext>
                  </a:extLst>
                </a:gridCol>
                <a:gridCol w="1397443">
                  <a:extLst>
                    <a:ext uri="{9D8B030D-6E8A-4147-A177-3AD203B41FA5}">
                      <a16:colId xmlns:a16="http://schemas.microsoft.com/office/drawing/2014/main" val="2761105088"/>
                    </a:ext>
                  </a:extLst>
                </a:gridCol>
              </a:tblGrid>
              <a:tr h="984566">
                <a:tc>
                  <a:txBody>
                    <a:bodyPr/>
                    <a:lstStyle/>
                    <a:p>
                      <a:pPr marL="0" marR="0">
                        <a:lnSpc>
                          <a:spcPct val="115000"/>
                        </a:lnSpc>
                        <a:spcBef>
                          <a:spcPts val="0"/>
                        </a:spcBef>
                        <a:spcAft>
                          <a:spcPts val="800"/>
                        </a:spcAft>
                      </a:pPr>
                      <a:r>
                        <a:rPr lang="mn-MN" sz="1100">
                          <a:effectLst/>
                        </a:rPr>
                        <a:t>ИНБ, НЗТ-тэй хамтран сургалт семинар зохион байгуулах</a:t>
                      </a:r>
                      <a:endParaRPr lang="en-US" sz="1000">
                        <a:effectLst/>
                        <a:latin typeface="Playfair Display" panose="00000500000000000000" pitchFamily="2" charset="0"/>
                        <a:ea typeface="Playfair Display" panose="00000500000000000000" pitchFamily="2" charset="0"/>
                        <a:cs typeface="Playfair Display" panose="00000500000000000000" pitchFamily="2" charset="0"/>
                      </a:endParaRPr>
                    </a:p>
                  </a:txBody>
                  <a:tcPr marL="65722" marR="65722" marT="0" marB="0"/>
                </a:tc>
                <a:tc>
                  <a:txBody>
                    <a:bodyPr/>
                    <a:lstStyle/>
                    <a:p>
                      <a:pPr marL="0" marR="0">
                        <a:lnSpc>
                          <a:spcPct val="115000"/>
                        </a:lnSpc>
                        <a:spcBef>
                          <a:spcPts val="0"/>
                        </a:spcBef>
                        <a:spcAft>
                          <a:spcPts val="800"/>
                        </a:spcAft>
                      </a:pPr>
                      <a:endParaRPr lang="en-US" sz="1000" dirty="0">
                        <a:effectLst/>
                        <a:latin typeface="Playfair Display" panose="00000500000000000000" pitchFamily="2" charset="0"/>
                        <a:ea typeface="Playfair Display" panose="00000500000000000000" pitchFamily="2" charset="0"/>
                        <a:cs typeface="Playfair Display" panose="00000500000000000000" pitchFamily="2" charset="0"/>
                      </a:endParaRPr>
                    </a:p>
                  </a:txBody>
                  <a:tcPr marL="65722" marR="65722" marT="0" marB="0"/>
                </a:tc>
                <a:tc>
                  <a:txBody>
                    <a:bodyPr/>
                    <a:lstStyle/>
                    <a:p>
                      <a:pPr marL="0" marR="0">
                        <a:lnSpc>
                          <a:spcPct val="115000"/>
                        </a:lnSpc>
                        <a:spcBef>
                          <a:spcPts val="0"/>
                        </a:spcBef>
                        <a:spcAft>
                          <a:spcPts val="800"/>
                        </a:spcAft>
                      </a:pPr>
                      <a:r>
                        <a:rPr lang="mn-MN" sz="1100">
                          <a:effectLst/>
                        </a:rPr>
                        <a:t>Улс орны нөхцөл байдлын талаар МНБ-ын мэдээлэл, санал бодлын талаар мэдлэгтэй болно.</a:t>
                      </a:r>
                      <a:endParaRPr lang="en-US" sz="1000">
                        <a:effectLst/>
                        <a:latin typeface="Playfair Display" panose="00000500000000000000" pitchFamily="2" charset="0"/>
                        <a:ea typeface="Playfair Display" panose="00000500000000000000" pitchFamily="2" charset="0"/>
                        <a:cs typeface="Playfair Display" panose="00000500000000000000" pitchFamily="2" charset="0"/>
                      </a:endParaRPr>
                    </a:p>
                  </a:txBody>
                  <a:tcPr marL="65722" marR="65722" marT="0" marB="0"/>
                </a:tc>
                <a:tc>
                  <a:txBody>
                    <a:bodyPr/>
                    <a:lstStyle/>
                    <a:p>
                      <a:pPr marL="0" marR="0">
                        <a:lnSpc>
                          <a:spcPct val="115000"/>
                        </a:lnSpc>
                        <a:spcBef>
                          <a:spcPts val="0"/>
                        </a:spcBef>
                        <a:spcAft>
                          <a:spcPts val="800"/>
                        </a:spcAft>
                      </a:pPr>
                      <a:r>
                        <a:rPr lang="en-US" sz="1100">
                          <a:effectLst/>
                        </a:rPr>
                        <a:t> </a:t>
                      </a:r>
                      <a:endParaRPr lang="en-US" sz="1000">
                        <a:effectLst/>
                        <a:latin typeface="Playfair Display" panose="00000500000000000000" pitchFamily="2" charset="0"/>
                        <a:ea typeface="Playfair Display" panose="00000500000000000000" pitchFamily="2" charset="0"/>
                        <a:cs typeface="Playfair Display" panose="00000500000000000000" pitchFamily="2" charset="0"/>
                      </a:endParaRPr>
                    </a:p>
                  </a:txBody>
                  <a:tcPr marL="65722" marR="65722" marT="0" marB="0"/>
                </a:tc>
                <a:tc>
                  <a:txBody>
                    <a:bodyPr/>
                    <a:lstStyle/>
                    <a:p>
                      <a:pPr marL="0" marR="0">
                        <a:lnSpc>
                          <a:spcPct val="115000"/>
                        </a:lnSpc>
                        <a:spcBef>
                          <a:spcPts val="0"/>
                        </a:spcBef>
                        <a:spcAft>
                          <a:spcPts val="800"/>
                        </a:spcAft>
                      </a:pPr>
                      <a:endParaRPr lang="en-US" sz="1000" dirty="0">
                        <a:effectLst/>
                        <a:latin typeface="Playfair Display" panose="00000500000000000000" pitchFamily="2" charset="0"/>
                        <a:ea typeface="Playfair Display" panose="00000500000000000000" pitchFamily="2" charset="0"/>
                        <a:cs typeface="Playfair Display" panose="00000500000000000000" pitchFamily="2" charset="0"/>
                      </a:endParaRPr>
                    </a:p>
                  </a:txBody>
                  <a:tcPr marL="65722" marR="65722" marT="0" marB="0"/>
                </a:tc>
                <a:tc>
                  <a:txBody>
                    <a:bodyPr/>
                    <a:lstStyle/>
                    <a:p>
                      <a:pPr marL="0" marR="0">
                        <a:lnSpc>
                          <a:spcPct val="115000"/>
                        </a:lnSpc>
                        <a:spcBef>
                          <a:spcPts val="0"/>
                        </a:spcBef>
                        <a:spcAft>
                          <a:spcPts val="800"/>
                        </a:spcAft>
                      </a:pPr>
                      <a:r>
                        <a:rPr lang="mn-MN" sz="1100">
                          <a:effectLst/>
                        </a:rPr>
                        <a:t>НӨ байгууллагын төлөөлөл</a:t>
                      </a:r>
                      <a:endParaRPr lang="en-US" sz="1000">
                        <a:effectLst/>
                        <a:latin typeface="Playfair Display" panose="00000500000000000000" pitchFamily="2" charset="0"/>
                        <a:ea typeface="Playfair Display" panose="00000500000000000000" pitchFamily="2" charset="0"/>
                        <a:cs typeface="Playfair Display" panose="00000500000000000000" pitchFamily="2" charset="0"/>
                      </a:endParaRPr>
                    </a:p>
                  </a:txBody>
                  <a:tcPr marL="65722" marR="65722" marT="0" marB="0"/>
                </a:tc>
                <a:extLst>
                  <a:ext uri="{0D108BD9-81ED-4DB2-BD59-A6C34878D82A}">
                    <a16:rowId xmlns:a16="http://schemas.microsoft.com/office/drawing/2014/main" val="711604900"/>
                  </a:ext>
                </a:extLst>
              </a:tr>
              <a:tr h="2564899">
                <a:tc>
                  <a:txBody>
                    <a:bodyPr/>
                    <a:lstStyle/>
                    <a:p>
                      <a:pPr marL="0" marR="0">
                        <a:lnSpc>
                          <a:spcPct val="115000"/>
                        </a:lnSpc>
                        <a:spcBef>
                          <a:spcPts val="0"/>
                        </a:spcBef>
                        <a:spcAft>
                          <a:spcPts val="800"/>
                        </a:spcAft>
                      </a:pPr>
                      <a:r>
                        <a:rPr lang="mn-MN" sz="1100" dirty="0">
                          <a:effectLst/>
                        </a:rPr>
                        <a:t>Орон нутагт хүмүүсийн чадавхийг хангахын тулд семинар, сургагч нарын сургалтыг зохион байгуулах/Сэтгүүлчдийн сургалт </a:t>
                      </a:r>
                      <a:endParaRPr lang="en-US" sz="1000" dirty="0">
                        <a:effectLst/>
                        <a:latin typeface="Playfair Display" panose="00000500000000000000" pitchFamily="2" charset="0"/>
                        <a:ea typeface="Playfair Display" panose="00000500000000000000" pitchFamily="2" charset="0"/>
                        <a:cs typeface="Playfair Display" panose="00000500000000000000" pitchFamily="2" charset="0"/>
                      </a:endParaRPr>
                    </a:p>
                  </a:txBody>
                  <a:tcPr marL="65722" marR="65722" marT="0" marB="0"/>
                </a:tc>
                <a:tc>
                  <a:txBody>
                    <a:bodyPr/>
                    <a:lstStyle/>
                    <a:p>
                      <a:pPr marL="0" marR="0">
                        <a:lnSpc>
                          <a:spcPct val="115000"/>
                        </a:lnSpc>
                        <a:spcBef>
                          <a:spcPts val="0"/>
                        </a:spcBef>
                        <a:spcAft>
                          <a:spcPts val="800"/>
                        </a:spcAft>
                      </a:pPr>
                      <a:r>
                        <a:rPr lang="en-US" sz="1100" dirty="0">
                          <a:effectLst/>
                        </a:rPr>
                        <a:t> </a:t>
                      </a:r>
                      <a:endParaRPr lang="en-US" sz="1000" dirty="0">
                        <a:effectLst/>
                        <a:latin typeface="Playfair Display" panose="00000500000000000000" pitchFamily="2" charset="0"/>
                        <a:ea typeface="Playfair Display" panose="00000500000000000000" pitchFamily="2" charset="0"/>
                        <a:cs typeface="Playfair Display" panose="00000500000000000000" pitchFamily="2" charset="0"/>
                      </a:endParaRPr>
                    </a:p>
                  </a:txBody>
                  <a:tcPr marL="65722" marR="65722" marT="0" marB="0"/>
                </a:tc>
                <a:tc>
                  <a:txBody>
                    <a:bodyPr/>
                    <a:lstStyle/>
                    <a:p>
                      <a:pPr marL="0" marR="0">
                        <a:lnSpc>
                          <a:spcPct val="115000"/>
                        </a:lnSpc>
                        <a:spcBef>
                          <a:spcPts val="0"/>
                        </a:spcBef>
                        <a:spcAft>
                          <a:spcPts val="800"/>
                        </a:spcAft>
                      </a:pPr>
                      <a:r>
                        <a:rPr lang="mn-MN" sz="1100" dirty="0">
                          <a:effectLst/>
                        </a:rPr>
                        <a:t>Орон нутагт хүмүүсийн чадавхийг нэмэгдүүлэхийн тулд сургагчдыг бэлтгэх Олон нийт, түүний дотор орон нутгийн иргэд ЭӨ-ийн мэдээллийг задлан шинжилгээ хийх, шалгах, ашиглах талаар зааварчилгаа гаргана.</a:t>
                      </a:r>
                      <a:endParaRPr lang="en-US" sz="1000" dirty="0">
                        <a:effectLst/>
                        <a:latin typeface="Playfair Display" panose="00000500000000000000" pitchFamily="2" charset="0"/>
                        <a:ea typeface="Playfair Display" panose="00000500000000000000" pitchFamily="2" charset="0"/>
                        <a:cs typeface="Playfair Display" panose="00000500000000000000" pitchFamily="2" charset="0"/>
                      </a:endParaRPr>
                    </a:p>
                  </a:txBody>
                  <a:tcPr marL="65722" marR="65722" marT="0" marB="0"/>
                </a:tc>
                <a:tc>
                  <a:txBody>
                    <a:bodyPr/>
                    <a:lstStyle/>
                    <a:p>
                      <a:pPr marL="0" marR="0">
                        <a:lnSpc>
                          <a:spcPct val="115000"/>
                        </a:lnSpc>
                        <a:spcBef>
                          <a:spcPts val="0"/>
                        </a:spcBef>
                        <a:spcAft>
                          <a:spcPts val="800"/>
                        </a:spcAft>
                      </a:pPr>
                      <a:r>
                        <a:rPr lang="en-US" sz="1100">
                          <a:effectLst/>
                        </a:rPr>
                        <a:t> </a:t>
                      </a:r>
                      <a:endParaRPr lang="en-US" sz="1000">
                        <a:effectLst/>
                        <a:latin typeface="Playfair Display" panose="00000500000000000000" pitchFamily="2" charset="0"/>
                        <a:ea typeface="Playfair Display" panose="00000500000000000000" pitchFamily="2" charset="0"/>
                        <a:cs typeface="Playfair Display" panose="00000500000000000000" pitchFamily="2" charset="0"/>
                      </a:endParaRPr>
                    </a:p>
                  </a:txBody>
                  <a:tcPr marL="65722" marR="65722" marT="0" marB="0"/>
                </a:tc>
                <a:tc>
                  <a:txBody>
                    <a:bodyPr/>
                    <a:lstStyle/>
                    <a:p>
                      <a:pPr marL="0" marR="0">
                        <a:lnSpc>
                          <a:spcPct val="115000"/>
                        </a:lnSpc>
                        <a:spcBef>
                          <a:spcPts val="0"/>
                        </a:spcBef>
                        <a:spcAft>
                          <a:spcPts val="800"/>
                        </a:spcAft>
                      </a:pPr>
                      <a:r>
                        <a:rPr lang="en-US" sz="1100" dirty="0">
                          <a:effectLst/>
                        </a:rPr>
                        <a:t> </a:t>
                      </a:r>
                      <a:endParaRPr lang="en-US" sz="1000" dirty="0">
                        <a:effectLst/>
                        <a:latin typeface="Playfair Display" panose="00000500000000000000" pitchFamily="2" charset="0"/>
                        <a:ea typeface="Playfair Display" panose="00000500000000000000" pitchFamily="2" charset="0"/>
                        <a:cs typeface="Playfair Display" panose="00000500000000000000" pitchFamily="2" charset="0"/>
                      </a:endParaRPr>
                    </a:p>
                  </a:txBody>
                  <a:tcPr marL="65722" marR="65722" marT="0" marB="0"/>
                </a:tc>
                <a:tc>
                  <a:txBody>
                    <a:bodyPr/>
                    <a:lstStyle/>
                    <a:p>
                      <a:pPr marL="0" marR="0">
                        <a:lnSpc>
                          <a:spcPct val="115000"/>
                        </a:lnSpc>
                        <a:spcBef>
                          <a:spcPts val="0"/>
                        </a:spcBef>
                        <a:spcAft>
                          <a:spcPts val="800"/>
                        </a:spcAft>
                      </a:pPr>
                      <a:r>
                        <a:rPr lang="en-US" sz="1100" dirty="0">
                          <a:effectLst/>
                        </a:rPr>
                        <a:t> </a:t>
                      </a:r>
                      <a:endParaRPr lang="en-US" sz="1000" dirty="0">
                        <a:effectLst/>
                        <a:latin typeface="Playfair Display" panose="00000500000000000000" pitchFamily="2" charset="0"/>
                        <a:ea typeface="Playfair Display" panose="00000500000000000000" pitchFamily="2" charset="0"/>
                        <a:cs typeface="Playfair Display" panose="00000500000000000000" pitchFamily="2" charset="0"/>
                      </a:endParaRPr>
                    </a:p>
                  </a:txBody>
                  <a:tcPr marL="65722" marR="65722" marT="0" marB="0"/>
                </a:tc>
                <a:extLst>
                  <a:ext uri="{0D108BD9-81ED-4DB2-BD59-A6C34878D82A}">
                    <a16:rowId xmlns:a16="http://schemas.microsoft.com/office/drawing/2014/main" val="303060807"/>
                  </a:ext>
                </a:extLst>
              </a:tr>
            </a:tbl>
          </a:graphicData>
        </a:graphic>
      </p:graphicFrame>
      <p:graphicFrame>
        <p:nvGraphicFramePr>
          <p:cNvPr id="3" name="Content Placeholder 3">
            <a:extLst>
              <a:ext uri="{FF2B5EF4-FFF2-40B4-BE49-F238E27FC236}">
                <a16:creationId xmlns:a16="http://schemas.microsoft.com/office/drawing/2014/main" id="{998D6FB6-09BE-589B-F82F-CE939598A6EF}"/>
              </a:ext>
            </a:extLst>
          </p:cNvPr>
          <p:cNvGraphicFramePr>
            <a:graphicFrameLocks/>
          </p:cNvGraphicFramePr>
          <p:nvPr>
            <p:extLst>
              <p:ext uri="{D42A27DB-BD31-4B8C-83A1-F6EECF244321}">
                <p14:modId xmlns:p14="http://schemas.microsoft.com/office/powerpoint/2010/main" val="4054184084"/>
              </p:ext>
            </p:extLst>
          </p:nvPr>
        </p:nvGraphicFramePr>
        <p:xfrm>
          <a:off x="498085" y="3580753"/>
          <a:ext cx="8384658" cy="3146618"/>
        </p:xfrm>
        <a:graphic>
          <a:graphicData uri="http://schemas.openxmlformats.org/drawingml/2006/table">
            <a:tbl>
              <a:tblPr bandRow="1">
                <a:tableStyleId>{5C22544A-7EE6-4342-B048-85BDC9FD1C3A}</a:tableStyleId>
              </a:tblPr>
              <a:tblGrid>
                <a:gridCol w="1397443">
                  <a:extLst>
                    <a:ext uri="{9D8B030D-6E8A-4147-A177-3AD203B41FA5}">
                      <a16:colId xmlns:a16="http://schemas.microsoft.com/office/drawing/2014/main" val="1225901640"/>
                    </a:ext>
                  </a:extLst>
                </a:gridCol>
                <a:gridCol w="1397443">
                  <a:extLst>
                    <a:ext uri="{9D8B030D-6E8A-4147-A177-3AD203B41FA5}">
                      <a16:colId xmlns:a16="http://schemas.microsoft.com/office/drawing/2014/main" val="2863559979"/>
                    </a:ext>
                  </a:extLst>
                </a:gridCol>
                <a:gridCol w="1397443">
                  <a:extLst>
                    <a:ext uri="{9D8B030D-6E8A-4147-A177-3AD203B41FA5}">
                      <a16:colId xmlns:a16="http://schemas.microsoft.com/office/drawing/2014/main" val="1721189057"/>
                    </a:ext>
                  </a:extLst>
                </a:gridCol>
                <a:gridCol w="1397443">
                  <a:extLst>
                    <a:ext uri="{9D8B030D-6E8A-4147-A177-3AD203B41FA5}">
                      <a16:colId xmlns:a16="http://schemas.microsoft.com/office/drawing/2014/main" val="524848129"/>
                    </a:ext>
                  </a:extLst>
                </a:gridCol>
                <a:gridCol w="1397443">
                  <a:extLst>
                    <a:ext uri="{9D8B030D-6E8A-4147-A177-3AD203B41FA5}">
                      <a16:colId xmlns:a16="http://schemas.microsoft.com/office/drawing/2014/main" val="3093832671"/>
                    </a:ext>
                  </a:extLst>
                </a:gridCol>
                <a:gridCol w="1397443">
                  <a:extLst>
                    <a:ext uri="{9D8B030D-6E8A-4147-A177-3AD203B41FA5}">
                      <a16:colId xmlns:a16="http://schemas.microsoft.com/office/drawing/2014/main" val="1014365530"/>
                    </a:ext>
                  </a:extLst>
                </a:gridCol>
              </a:tblGrid>
              <a:tr h="1887328">
                <a:tc>
                  <a:txBody>
                    <a:bodyPr/>
                    <a:lstStyle/>
                    <a:p>
                      <a:pPr marL="0" marR="0">
                        <a:lnSpc>
                          <a:spcPct val="115000"/>
                        </a:lnSpc>
                        <a:spcBef>
                          <a:spcPts val="0"/>
                        </a:spcBef>
                        <a:spcAft>
                          <a:spcPts val="800"/>
                        </a:spcAft>
                      </a:pPr>
                      <a:r>
                        <a:rPr lang="mn-MN" sz="900" dirty="0">
                          <a:effectLst/>
                        </a:rPr>
                        <a:t>ЭӨ-ийн мэдээллийн ач холбогдол болон олон нийтэд хүртээмжтэй байхын үр өгөөжийн тухай сурталчилгаа явуулах, </a:t>
                      </a:r>
                      <a:endParaRPr lang="en-US" sz="900" dirty="0">
                        <a:effectLst/>
                        <a:latin typeface="Playfair Display" panose="00000500000000000000" pitchFamily="2" charset="0"/>
                        <a:ea typeface="Playfair Display" panose="00000500000000000000" pitchFamily="2" charset="0"/>
                        <a:cs typeface="Playfair Display" panose="00000500000000000000" pitchFamily="2" charset="0"/>
                      </a:endParaRPr>
                    </a:p>
                  </a:txBody>
                  <a:tcPr marL="57694" marR="57694" marT="0" marB="0"/>
                </a:tc>
                <a:tc>
                  <a:txBody>
                    <a:bodyPr/>
                    <a:lstStyle/>
                    <a:p>
                      <a:pPr marL="0" marR="0">
                        <a:lnSpc>
                          <a:spcPct val="115000"/>
                        </a:lnSpc>
                        <a:spcBef>
                          <a:spcPts val="0"/>
                        </a:spcBef>
                        <a:spcAft>
                          <a:spcPts val="800"/>
                        </a:spcAft>
                      </a:pPr>
                      <a:r>
                        <a:rPr lang="en-US" sz="900" dirty="0">
                          <a:effectLst/>
                        </a:rPr>
                        <a:t> </a:t>
                      </a:r>
                      <a:endParaRPr lang="en-US" sz="900" dirty="0">
                        <a:effectLst/>
                        <a:latin typeface="Playfair Display" panose="00000500000000000000" pitchFamily="2" charset="0"/>
                        <a:ea typeface="Playfair Display" panose="00000500000000000000" pitchFamily="2" charset="0"/>
                        <a:cs typeface="Playfair Display" panose="00000500000000000000" pitchFamily="2" charset="0"/>
                      </a:endParaRPr>
                    </a:p>
                  </a:txBody>
                  <a:tcPr marL="57694" marR="57694" marT="0" marB="0"/>
                </a:tc>
                <a:tc>
                  <a:txBody>
                    <a:bodyPr/>
                    <a:lstStyle/>
                    <a:p>
                      <a:pPr marL="0" marR="0">
                        <a:lnSpc>
                          <a:spcPct val="115000"/>
                        </a:lnSpc>
                        <a:spcBef>
                          <a:spcPts val="0"/>
                        </a:spcBef>
                        <a:spcAft>
                          <a:spcPts val="800"/>
                        </a:spcAft>
                      </a:pPr>
                      <a:r>
                        <a:rPr lang="mn-MN" sz="900" dirty="0">
                          <a:effectLst/>
                        </a:rPr>
                        <a:t>Харилцаа холбооны төлөвлөгөө гаргасан байх бөгөөд тэрээр ЭӨ-ийн мэдээллийг ашиглах, задлан шинжилгээ хийх, шалгах явдлыг дэмжих, хэвлэлийн мэдээллийн сувгаар төрөл бүрийн оролцогч талуудад мэдээлэл ажлыг тодорхойлсон байна. </a:t>
                      </a:r>
                      <a:endParaRPr lang="en-US" sz="900" dirty="0">
                        <a:effectLst/>
                        <a:latin typeface="Playfair Display" panose="00000500000000000000" pitchFamily="2" charset="0"/>
                        <a:ea typeface="Playfair Display" panose="00000500000000000000" pitchFamily="2" charset="0"/>
                        <a:cs typeface="Playfair Display" panose="00000500000000000000" pitchFamily="2" charset="0"/>
                      </a:endParaRPr>
                    </a:p>
                  </a:txBody>
                  <a:tcPr marL="57694" marR="57694" marT="0" marB="0"/>
                </a:tc>
                <a:tc>
                  <a:txBody>
                    <a:bodyPr/>
                    <a:lstStyle/>
                    <a:p>
                      <a:pPr marL="0" marR="0">
                        <a:lnSpc>
                          <a:spcPct val="115000"/>
                        </a:lnSpc>
                        <a:spcBef>
                          <a:spcPts val="0"/>
                        </a:spcBef>
                        <a:spcAft>
                          <a:spcPts val="800"/>
                        </a:spcAft>
                      </a:pPr>
                      <a:r>
                        <a:rPr lang="en-US" sz="900" dirty="0">
                          <a:effectLst/>
                        </a:rPr>
                        <a:t> </a:t>
                      </a:r>
                      <a:endParaRPr lang="en-US" sz="900" dirty="0">
                        <a:effectLst/>
                        <a:latin typeface="Playfair Display" panose="00000500000000000000" pitchFamily="2" charset="0"/>
                        <a:ea typeface="Playfair Display" panose="00000500000000000000" pitchFamily="2" charset="0"/>
                        <a:cs typeface="Playfair Display" panose="00000500000000000000" pitchFamily="2" charset="0"/>
                      </a:endParaRPr>
                    </a:p>
                  </a:txBody>
                  <a:tcPr marL="57694" marR="57694" marT="0" marB="0"/>
                </a:tc>
                <a:tc>
                  <a:txBody>
                    <a:bodyPr/>
                    <a:lstStyle/>
                    <a:p>
                      <a:pPr marL="0" marR="0">
                        <a:lnSpc>
                          <a:spcPct val="115000"/>
                        </a:lnSpc>
                        <a:spcBef>
                          <a:spcPts val="0"/>
                        </a:spcBef>
                        <a:spcAft>
                          <a:spcPts val="800"/>
                        </a:spcAft>
                      </a:pPr>
                      <a:r>
                        <a:rPr lang="en-US" sz="900">
                          <a:effectLst/>
                        </a:rPr>
                        <a:t> </a:t>
                      </a:r>
                      <a:endParaRPr lang="en-US" sz="900">
                        <a:effectLst/>
                        <a:latin typeface="Playfair Display" panose="00000500000000000000" pitchFamily="2" charset="0"/>
                        <a:ea typeface="Playfair Display" panose="00000500000000000000" pitchFamily="2" charset="0"/>
                        <a:cs typeface="Playfair Display" panose="00000500000000000000" pitchFamily="2" charset="0"/>
                      </a:endParaRPr>
                    </a:p>
                  </a:txBody>
                  <a:tcPr marL="57694" marR="57694" marT="0" marB="0"/>
                </a:tc>
                <a:tc>
                  <a:txBody>
                    <a:bodyPr/>
                    <a:lstStyle/>
                    <a:p>
                      <a:pPr marL="0" marR="0">
                        <a:lnSpc>
                          <a:spcPct val="115000"/>
                        </a:lnSpc>
                        <a:spcBef>
                          <a:spcPts val="0"/>
                        </a:spcBef>
                        <a:spcAft>
                          <a:spcPts val="800"/>
                        </a:spcAft>
                      </a:pPr>
                      <a:r>
                        <a:rPr lang="en-US" sz="900" dirty="0">
                          <a:effectLst/>
                        </a:rPr>
                        <a:t> </a:t>
                      </a:r>
                      <a:endParaRPr lang="en-US" sz="900" dirty="0">
                        <a:effectLst/>
                        <a:latin typeface="Playfair Display" panose="00000500000000000000" pitchFamily="2" charset="0"/>
                        <a:ea typeface="Playfair Display" panose="00000500000000000000" pitchFamily="2" charset="0"/>
                        <a:cs typeface="Playfair Display" panose="00000500000000000000" pitchFamily="2" charset="0"/>
                      </a:endParaRPr>
                    </a:p>
                  </a:txBody>
                  <a:tcPr marL="57694" marR="57694" marT="0" marB="0"/>
                </a:tc>
                <a:extLst>
                  <a:ext uri="{0D108BD9-81ED-4DB2-BD59-A6C34878D82A}">
                    <a16:rowId xmlns:a16="http://schemas.microsoft.com/office/drawing/2014/main" val="2821780572"/>
                  </a:ext>
                </a:extLst>
              </a:tr>
              <a:tr h="1259290">
                <a:tc>
                  <a:txBody>
                    <a:bodyPr/>
                    <a:lstStyle/>
                    <a:p>
                      <a:pPr marL="0" marR="0">
                        <a:lnSpc>
                          <a:spcPct val="115000"/>
                        </a:lnSpc>
                        <a:spcBef>
                          <a:spcPts val="0"/>
                        </a:spcBef>
                        <a:spcAft>
                          <a:spcPts val="800"/>
                        </a:spcAft>
                      </a:pPr>
                      <a:r>
                        <a:rPr lang="mn-MN" sz="900">
                          <a:effectLst/>
                        </a:rPr>
                        <a:t>ОҮИТБС-ын Ажлын хэсгээс Авилгын эсрэг хийж буй үйл ажиллагаанд ЭӨ-ийг ил тод болгох нь ямар дэмжлэг болох тухай семинар</a:t>
                      </a:r>
                      <a:endParaRPr lang="en-US" sz="900">
                        <a:effectLst/>
                        <a:latin typeface="Playfair Display" panose="00000500000000000000" pitchFamily="2" charset="0"/>
                        <a:ea typeface="Playfair Display" panose="00000500000000000000" pitchFamily="2" charset="0"/>
                        <a:cs typeface="Playfair Display" panose="00000500000000000000" pitchFamily="2" charset="0"/>
                      </a:endParaRPr>
                    </a:p>
                  </a:txBody>
                  <a:tcPr marL="57694" marR="57694" marT="0" marB="0"/>
                </a:tc>
                <a:tc>
                  <a:txBody>
                    <a:bodyPr/>
                    <a:lstStyle/>
                    <a:p>
                      <a:pPr marL="0" marR="0">
                        <a:lnSpc>
                          <a:spcPct val="115000"/>
                        </a:lnSpc>
                        <a:spcBef>
                          <a:spcPts val="0"/>
                        </a:spcBef>
                        <a:spcAft>
                          <a:spcPts val="800"/>
                        </a:spcAft>
                      </a:pPr>
                      <a:endParaRPr lang="en-US" sz="900" dirty="0">
                        <a:effectLst/>
                        <a:latin typeface="Playfair Display" panose="00000500000000000000" pitchFamily="2" charset="0"/>
                        <a:ea typeface="Playfair Display" panose="00000500000000000000" pitchFamily="2" charset="0"/>
                        <a:cs typeface="Playfair Display" panose="00000500000000000000" pitchFamily="2" charset="0"/>
                      </a:endParaRPr>
                    </a:p>
                  </a:txBody>
                  <a:tcPr marL="57694" marR="57694" marT="0" marB="0"/>
                </a:tc>
                <a:tc>
                  <a:txBody>
                    <a:bodyPr/>
                    <a:lstStyle/>
                    <a:p>
                      <a:pPr marL="0" marR="0">
                        <a:lnSpc>
                          <a:spcPct val="115000"/>
                        </a:lnSpc>
                        <a:spcBef>
                          <a:spcPts val="0"/>
                        </a:spcBef>
                        <a:spcAft>
                          <a:spcPts val="800"/>
                        </a:spcAft>
                      </a:pPr>
                      <a:r>
                        <a:rPr lang="mn-MN" sz="900" dirty="0">
                          <a:effectLst/>
                        </a:rPr>
                        <a:t>ЭӨ- ийг ил тод болгох, Авилгын эсрэг арга хэмжээний тодорхой холбоосыг Ажлын хэсгийн төлөвлөгөөнд орсон байна</a:t>
                      </a:r>
                      <a:endParaRPr lang="en-US" sz="900" dirty="0">
                        <a:effectLst/>
                        <a:latin typeface="Playfair Display" panose="00000500000000000000" pitchFamily="2" charset="0"/>
                        <a:ea typeface="Playfair Display" panose="00000500000000000000" pitchFamily="2" charset="0"/>
                        <a:cs typeface="Playfair Display" panose="00000500000000000000" pitchFamily="2" charset="0"/>
                      </a:endParaRPr>
                    </a:p>
                  </a:txBody>
                  <a:tcPr marL="57694" marR="57694" marT="0" marB="0"/>
                </a:tc>
                <a:tc>
                  <a:txBody>
                    <a:bodyPr/>
                    <a:lstStyle/>
                    <a:p>
                      <a:pPr marL="0" marR="0">
                        <a:lnSpc>
                          <a:spcPct val="115000"/>
                        </a:lnSpc>
                        <a:spcBef>
                          <a:spcPts val="0"/>
                        </a:spcBef>
                        <a:spcAft>
                          <a:spcPts val="800"/>
                        </a:spcAft>
                      </a:pPr>
                      <a:r>
                        <a:rPr lang="en-US" sz="900">
                          <a:effectLst/>
                        </a:rPr>
                        <a:t> </a:t>
                      </a:r>
                      <a:endParaRPr lang="en-US" sz="900">
                        <a:effectLst/>
                        <a:latin typeface="Playfair Display" panose="00000500000000000000" pitchFamily="2" charset="0"/>
                        <a:ea typeface="Playfair Display" panose="00000500000000000000" pitchFamily="2" charset="0"/>
                        <a:cs typeface="Playfair Display" panose="00000500000000000000" pitchFamily="2" charset="0"/>
                      </a:endParaRPr>
                    </a:p>
                  </a:txBody>
                  <a:tcPr marL="57694" marR="57694" marT="0" marB="0"/>
                </a:tc>
                <a:tc>
                  <a:txBody>
                    <a:bodyPr/>
                    <a:lstStyle/>
                    <a:p>
                      <a:pPr marL="0" marR="0">
                        <a:lnSpc>
                          <a:spcPct val="115000"/>
                        </a:lnSpc>
                        <a:spcBef>
                          <a:spcPts val="0"/>
                        </a:spcBef>
                        <a:spcAft>
                          <a:spcPts val="800"/>
                        </a:spcAft>
                      </a:pPr>
                      <a:r>
                        <a:rPr lang="mn-MN" sz="900">
                          <a:effectLst/>
                        </a:rPr>
                        <a:t>2022 оны 2-р улирал</a:t>
                      </a:r>
                      <a:endParaRPr lang="en-US" sz="900">
                        <a:effectLst/>
                        <a:latin typeface="Playfair Display" panose="00000500000000000000" pitchFamily="2" charset="0"/>
                        <a:ea typeface="Playfair Display" panose="00000500000000000000" pitchFamily="2" charset="0"/>
                        <a:cs typeface="Playfair Display" panose="00000500000000000000" pitchFamily="2" charset="0"/>
                      </a:endParaRPr>
                    </a:p>
                  </a:txBody>
                  <a:tcPr marL="57694" marR="57694" marT="0" marB="0"/>
                </a:tc>
                <a:tc>
                  <a:txBody>
                    <a:bodyPr/>
                    <a:lstStyle/>
                    <a:p>
                      <a:pPr marL="0" marR="0">
                        <a:lnSpc>
                          <a:spcPct val="115000"/>
                        </a:lnSpc>
                        <a:spcBef>
                          <a:spcPts val="0"/>
                        </a:spcBef>
                        <a:spcAft>
                          <a:spcPts val="800"/>
                        </a:spcAft>
                      </a:pPr>
                      <a:r>
                        <a:rPr lang="en-US" sz="900" dirty="0">
                          <a:effectLst/>
                        </a:rPr>
                        <a:t> </a:t>
                      </a:r>
                      <a:endParaRPr lang="en-US" sz="900" dirty="0">
                        <a:effectLst/>
                        <a:latin typeface="Playfair Display" panose="00000500000000000000" pitchFamily="2" charset="0"/>
                        <a:ea typeface="Playfair Display" panose="00000500000000000000" pitchFamily="2" charset="0"/>
                        <a:cs typeface="Playfair Display" panose="00000500000000000000" pitchFamily="2" charset="0"/>
                      </a:endParaRPr>
                    </a:p>
                  </a:txBody>
                  <a:tcPr marL="57694" marR="57694" marT="0" marB="0"/>
                </a:tc>
                <a:extLst>
                  <a:ext uri="{0D108BD9-81ED-4DB2-BD59-A6C34878D82A}">
                    <a16:rowId xmlns:a16="http://schemas.microsoft.com/office/drawing/2014/main" val="3705140199"/>
                  </a:ext>
                </a:extLst>
              </a:tr>
            </a:tbl>
          </a:graphicData>
        </a:graphic>
      </p:graphicFrame>
    </p:spTree>
    <p:extLst>
      <p:ext uri="{BB962C8B-B14F-4D97-AF65-F5344CB8AC3E}">
        <p14:creationId xmlns:p14="http://schemas.microsoft.com/office/powerpoint/2010/main" val="8517906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D373E86B-CBF2-88DD-1270-C6043B96AA36}"/>
              </a:ext>
            </a:extLst>
          </p:cNvPr>
          <p:cNvGraphicFramePr>
            <a:graphicFrameLocks noGrp="1"/>
          </p:cNvGraphicFramePr>
          <p:nvPr>
            <p:ph idx="1"/>
            <p:extLst>
              <p:ext uri="{D42A27DB-BD31-4B8C-83A1-F6EECF244321}">
                <p14:modId xmlns:p14="http://schemas.microsoft.com/office/powerpoint/2010/main" val="2178427521"/>
              </p:ext>
            </p:extLst>
          </p:nvPr>
        </p:nvGraphicFramePr>
        <p:xfrm>
          <a:off x="567073" y="1492982"/>
          <a:ext cx="7886700" cy="4382341"/>
        </p:xfrm>
        <a:graphic>
          <a:graphicData uri="http://schemas.openxmlformats.org/drawingml/2006/table">
            <a:tbl>
              <a:tblPr bandRow="1">
                <a:tableStyleId>{5C22544A-7EE6-4342-B048-85BDC9FD1C3A}</a:tableStyleId>
              </a:tblPr>
              <a:tblGrid>
                <a:gridCol w="1314450">
                  <a:extLst>
                    <a:ext uri="{9D8B030D-6E8A-4147-A177-3AD203B41FA5}">
                      <a16:colId xmlns:a16="http://schemas.microsoft.com/office/drawing/2014/main" val="267973074"/>
                    </a:ext>
                  </a:extLst>
                </a:gridCol>
                <a:gridCol w="1314450">
                  <a:extLst>
                    <a:ext uri="{9D8B030D-6E8A-4147-A177-3AD203B41FA5}">
                      <a16:colId xmlns:a16="http://schemas.microsoft.com/office/drawing/2014/main" val="1737274721"/>
                    </a:ext>
                  </a:extLst>
                </a:gridCol>
                <a:gridCol w="1314450">
                  <a:extLst>
                    <a:ext uri="{9D8B030D-6E8A-4147-A177-3AD203B41FA5}">
                      <a16:colId xmlns:a16="http://schemas.microsoft.com/office/drawing/2014/main" val="308160202"/>
                    </a:ext>
                  </a:extLst>
                </a:gridCol>
                <a:gridCol w="1314450">
                  <a:extLst>
                    <a:ext uri="{9D8B030D-6E8A-4147-A177-3AD203B41FA5}">
                      <a16:colId xmlns:a16="http://schemas.microsoft.com/office/drawing/2014/main" val="2267165590"/>
                    </a:ext>
                  </a:extLst>
                </a:gridCol>
                <a:gridCol w="1314450">
                  <a:extLst>
                    <a:ext uri="{9D8B030D-6E8A-4147-A177-3AD203B41FA5}">
                      <a16:colId xmlns:a16="http://schemas.microsoft.com/office/drawing/2014/main" val="2240745828"/>
                    </a:ext>
                  </a:extLst>
                </a:gridCol>
                <a:gridCol w="1314450">
                  <a:extLst>
                    <a:ext uri="{9D8B030D-6E8A-4147-A177-3AD203B41FA5}">
                      <a16:colId xmlns:a16="http://schemas.microsoft.com/office/drawing/2014/main" val="2823025652"/>
                    </a:ext>
                  </a:extLst>
                </a:gridCol>
              </a:tblGrid>
              <a:tr h="422839">
                <a:tc>
                  <a:txBody>
                    <a:bodyPr/>
                    <a:lstStyle/>
                    <a:p>
                      <a:pPr marL="0" marR="0">
                        <a:lnSpc>
                          <a:spcPct val="115000"/>
                        </a:lnSpc>
                        <a:spcBef>
                          <a:spcPts val="0"/>
                        </a:spcBef>
                        <a:spcAft>
                          <a:spcPts val="800"/>
                        </a:spcAft>
                      </a:pPr>
                      <a:r>
                        <a:rPr lang="mn-MN" sz="1100">
                          <a:effectLst/>
                        </a:rPr>
                        <a:t>Үйл ажиллагаа</a:t>
                      </a:r>
                      <a:endParaRPr lang="en-US" sz="1000">
                        <a:effectLst/>
                        <a:latin typeface="Playfair Display" panose="00000500000000000000" pitchFamily="2" charset="0"/>
                        <a:ea typeface="Playfair Display" panose="00000500000000000000" pitchFamily="2" charset="0"/>
                        <a:cs typeface="Playfair Display" panose="00000500000000000000" pitchFamily="2" charset="0"/>
                      </a:endParaRPr>
                    </a:p>
                  </a:txBody>
                  <a:tcPr marL="65722" marR="65722" marT="0" marB="0"/>
                </a:tc>
                <a:tc>
                  <a:txBody>
                    <a:bodyPr/>
                    <a:lstStyle/>
                    <a:p>
                      <a:pPr marL="0" marR="0">
                        <a:lnSpc>
                          <a:spcPct val="115000"/>
                        </a:lnSpc>
                        <a:spcBef>
                          <a:spcPts val="0"/>
                        </a:spcBef>
                        <a:spcAft>
                          <a:spcPts val="800"/>
                        </a:spcAft>
                      </a:pPr>
                      <a:r>
                        <a:rPr lang="mn-MN" sz="1100">
                          <a:effectLst/>
                        </a:rPr>
                        <a:t>Хариуцах</a:t>
                      </a:r>
                      <a:endParaRPr lang="en-US" sz="1000">
                        <a:effectLst/>
                        <a:latin typeface="Playfair Display" panose="00000500000000000000" pitchFamily="2" charset="0"/>
                        <a:ea typeface="Playfair Display" panose="00000500000000000000" pitchFamily="2" charset="0"/>
                        <a:cs typeface="Playfair Display" panose="00000500000000000000" pitchFamily="2" charset="0"/>
                      </a:endParaRPr>
                    </a:p>
                  </a:txBody>
                  <a:tcPr marL="65722" marR="65722" marT="0" marB="0"/>
                </a:tc>
                <a:tc>
                  <a:txBody>
                    <a:bodyPr/>
                    <a:lstStyle/>
                    <a:p>
                      <a:pPr marL="0" marR="0">
                        <a:lnSpc>
                          <a:spcPct val="115000"/>
                        </a:lnSpc>
                        <a:spcBef>
                          <a:spcPts val="0"/>
                        </a:spcBef>
                        <a:spcAft>
                          <a:spcPts val="800"/>
                        </a:spcAft>
                      </a:pPr>
                      <a:r>
                        <a:rPr lang="mn-MN" sz="1100">
                          <a:effectLst/>
                        </a:rPr>
                        <a:t>Гарах бүтээгдэхүүн</a:t>
                      </a:r>
                      <a:endParaRPr lang="en-US" sz="1000">
                        <a:effectLst/>
                        <a:latin typeface="Playfair Display" panose="00000500000000000000" pitchFamily="2" charset="0"/>
                        <a:ea typeface="Playfair Display" panose="00000500000000000000" pitchFamily="2" charset="0"/>
                        <a:cs typeface="Playfair Display" panose="00000500000000000000" pitchFamily="2" charset="0"/>
                      </a:endParaRPr>
                    </a:p>
                  </a:txBody>
                  <a:tcPr marL="65722" marR="65722" marT="0" marB="0"/>
                </a:tc>
                <a:tc>
                  <a:txBody>
                    <a:bodyPr/>
                    <a:lstStyle/>
                    <a:p>
                      <a:pPr marL="0" marR="0">
                        <a:lnSpc>
                          <a:spcPct val="115000"/>
                        </a:lnSpc>
                        <a:spcBef>
                          <a:spcPts val="0"/>
                        </a:spcBef>
                        <a:spcAft>
                          <a:spcPts val="800"/>
                        </a:spcAft>
                      </a:pPr>
                      <a:r>
                        <a:rPr lang="mn-MN" sz="1100">
                          <a:effectLst/>
                        </a:rPr>
                        <a:t>Гол үзүүлэлт</a:t>
                      </a:r>
                      <a:endParaRPr lang="en-US" sz="1000">
                        <a:effectLst/>
                        <a:latin typeface="Playfair Display" panose="00000500000000000000" pitchFamily="2" charset="0"/>
                        <a:ea typeface="Playfair Display" panose="00000500000000000000" pitchFamily="2" charset="0"/>
                        <a:cs typeface="Playfair Display" panose="00000500000000000000" pitchFamily="2" charset="0"/>
                      </a:endParaRPr>
                    </a:p>
                  </a:txBody>
                  <a:tcPr marL="65722" marR="65722" marT="0" marB="0"/>
                </a:tc>
                <a:tc>
                  <a:txBody>
                    <a:bodyPr/>
                    <a:lstStyle/>
                    <a:p>
                      <a:pPr marL="0" marR="0">
                        <a:lnSpc>
                          <a:spcPct val="115000"/>
                        </a:lnSpc>
                        <a:spcBef>
                          <a:spcPts val="0"/>
                        </a:spcBef>
                        <a:spcAft>
                          <a:spcPts val="800"/>
                        </a:spcAft>
                      </a:pPr>
                      <a:r>
                        <a:rPr lang="mn-MN" sz="1100">
                          <a:effectLst/>
                        </a:rPr>
                        <a:t>Хугацаа</a:t>
                      </a:r>
                      <a:r>
                        <a:rPr lang="en-US" sz="1100">
                          <a:effectLst/>
                        </a:rPr>
                        <a:t> (</a:t>
                      </a:r>
                      <a:r>
                        <a:rPr lang="mn-MN" sz="1100">
                          <a:effectLst/>
                        </a:rPr>
                        <a:t>сар</a:t>
                      </a:r>
                      <a:r>
                        <a:rPr lang="en-US" sz="1100">
                          <a:effectLst/>
                        </a:rPr>
                        <a:t>/</a:t>
                      </a:r>
                      <a:r>
                        <a:rPr lang="mn-MN" sz="1100">
                          <a:effectLst/>
                        </a:rPr>
                        <a:t>улирал</a:t>
                      </a:r>
                      <a:r>
                        <a:rPr lang="en-US" sz="1100">
                          <a:effectLst/>
                        </a:rPr>
                        <a:t>)</a:t>
                      </a:r>
                      <a:endParaRPr lang="en-US" sz="1000">
                        <a:effectLst/>
                        <a:latin typeface="Playfair Display" panose="00000500000000000000" pitchFamily="2" charset="0"/>
                        <a:ea typeface="Playfair Display" panose="00000500000000000000" pitchFamily="2" charset="0"/>
                        <a:cs typeface="Playfair Display" panose="00000500000000000000" pitchFamily="2" charset="0"/>
                      </a:endParaRPr>
                    </a:p>
                  </a:txBody>
                  <a:tcPr marL="65722" marR="65722" marT="0" marB="0"/>
                </a:tc>
                <a:tc>
                  <a:txBody>
                    <a:bodyPr/>
                    <a:lstStyle/>
                    <a:p>
                      <a:pPr marL="0" marR="0">
                        <a:lnSpc>
                          <a:spcPct val="115000"/>
                        </a:lnSpc>
                        <a:spcBef>
                          <a:spcPts val="0"/>
                        </a:spcBef>
                        <a:spcAft>
                          <a:spcPts val="800"/>
                        </a:spcAft>
                      </a:pPr>
                      <a:r>
                        <a:rPr lang="mn-MN" sz="1100">
                          <a:effectLst/>
                        </a:rPr>
                        <a:t>Төсөв</a:t>
                      </a:r>
                      <a:r>
                        <a:rPr lang="en-US" sz="1100">
                          <a:effectLst/>
                        </a:rPr>
                        <a:t>/</a:t>
                      </a:r>
                      <a:r>
                        <a:rPr lang="mn-MN" sz="1100">
                          <a:effectLst/>
                        </a:rPr>
                        <a:t>Нөөц</a:t>
                      </a:r>
                      <a:endParaRPr lang="en-US" sz="1000">
                        <a:effectLst/>
                        <a:latin typeface="Playfair Display" panose="00000500000000000000" pitchFamily="2" charset="0"/>
                        <a:ea typeface="Playfair Display" panose="00000500000000000000" pitchFamily="2" charset="0"/>
                        <a:cs typeface="Playfair Display" panose="00000500000000000000" pitchFamily="2" charset="0"/>
                      </a:endParaRPr>
                    </a:p>
                  </a:txBody>
                  <a:tcPr marL="65722" marR="65722" marT="0" marB="0"/>
                </a:tc>
                <a:extLst>
                  <a:ext uri="{0D108BD9-81ED-4DB2-BD59-A6C34878D82A}">
                    <a16:rowId xmlns:a16="http://schemas.microsoft.com/office/drawing/2014/main" val="60791841"/>
                  </a:ext>
                </a:extLst>
              </a:tr>
              <a:tr h="995330">
                <a:tc>
                  <a:txBody>
                    <a:bodyPr/>
                    <a:lstStyle/>
                    <a:p>
                      <a:pPr marL="0" marR="0">
                        <a:lnSpc>
                          <a:spcPct val="115000"/>
                        </a:lnSpc>
                        <a:spcBef>
                          <a:spcPts val="0"/>
                        </a:spcBef>
                        <a:spcAft>
                          <a:spcPts val="800"/>
                        </a:spcAft>
                      </a:pPr>
                      <a:r>
                        <a:rPr lang="mn-MN" sz="1100" dirty="0">
                          <a:effectLst/>
                        </a:rPr>
                        <a:t>Нээлттэй мэдээлийн санг баяжуулах </a:t>
                      </a:r>
                      <a:r>
                        <a:rPr lang="en-US" sz="1100" u="sng" dirty="0">
                          <a:effectLst/>
                          <a:hlinkClick r:id="rId2"/>
                        </a:rPr>
                        <a:t>http://opendatalab.mn</a:t>
                      </a:r>
                      <a:r>
                        <a:rPr lang="en-US" sz="1100" u="sng">
                          <a:effectLst/>
                          <a:hlinkClick r:id="rId2"/>
                        </a:rPr>
                        <a:t>/</a:t>
                      </a:r>
                      <a:r>
                        <a:rPr lang="en-US" sz="1100">
                          <a:effectLst/>
                        </a:rPr>
                        <a:t> </a:t>
                      </a:r>
                      <a:endParaRPr lang="en-US" sz="1000" dirty="0">
                        <a:effectLst/>
                        <a:latin typeface="Playfair Display" panose="00000500000000000000" pitchFamily="2" charset="0"/>
                        <a:ea typeface="Playfair Display" panose="00000500000000000000" pitchFamily="2" charset="0"/>
                        <a:cs typeface="Playfair Display" panose="00000500000000000000" pitchFamily="2" charset="0"/>
                      </a:endParaRPr>
                    </a:p>
                  </a:txBody>
                  <a:tcPr marL="65722" marR="65722" marT="0" marB="0"/>
                </a:tc>
                <a:tc>
                  <a:txBody>
                    <a:bodyPr/>
                    <a:lstStyle/>
                    <a:p>
                      <a:pPr marL="0" marR="0">
                        <a:lnSpc>
                          <a:spcPct val="115000"/>
                        </a:lnSpc>
                        <a:spcBef>
                          <a:spcPts val="0"/>
                        </a:spcBef>
                        <a:spcAft>
                          <a:spcPts val="800"/>
                        </a:spcAft>
                      </a:pPr>
                      <a:r>
                        <a:rPr lang="en-US" sz="1100" dirty="0">
                          <a:effectLst/>
                        </a:rPr>
                        <a:t> </a:t>
                      </a:r>
                      <a:endParaRPr lang="en-US" sz="1000" dirty="0">
                        <a:effectLst/>
                        <a:latin typeface="Playfair Display" panose="00000500000000000000" pitchFamily="2" charset="0"/>
                        <a:ea typeface="Playfair Display" panose="00000500000000000000" pitchFamily="2" charset="0"/>
                        <a:cs typeface="Playfair Display" panose="00000500000000000000" pitchFamily="2" charset="0"/>
                      </a:endParaRPr>
                    </a:p>
                  </a:txBody>
                  <a:tcPr marL="65722" marR="65722" marT="0" marB="0"/>
                </a:tc>
                <a:tc>
                  <a:txBody>
                    <a:bodyPr/>
                    <a:lstStyle/>
                    <a:p>
                      <a:pPr marL="0" marR="0">
                        <a:lnSpc>
                          <a:spcPct val="115000"/>
                        </a:lnSpc>
                        <a:spcBef>
                          <a:spcPts val="0"/>
                        </a:spcBef>
                        <a:spcAft>
                          <a:spcPts val="800"/>
                        </a:spcAft>
                      </a:pPr>
                      <a:r>
                        <a:rPr lang="mn-MN" sz="1100">
                          <a:effectLst/>
                        </a:rPr>
                        <a:t>ЭӨ-ийн шинэлэг мэдээллээр өгөдлийг баяжуулах</a:t>
                      </a:r>
                      <a:endParaRPr lang="en-US" sz="1000">
                        <a:effectLst/>
                        <a:latin typeface="Playfair Display" panose="00000500000000000000" pitchFamily="2" charset="0"/>
                        <a:ea typeface="Playfair Display" panose="00000500000000000000" pitchFamily="2" charset="0"/>
                        <a:cs typeface="Playfair Display" panose="00000500000000000000" pitchFamily="2" charset="0"/>
                      </a:endParaRPr>
                    </a:p>
                  </a:txBody>
                  <a:tcPr marL="65722" marR="65722" marT="0" marB="0"/>
                </a:tc>
                <a:tc>
                  <a:txBody>
                    <a:bodyPr/>
                    <a:lstStyle/>
                    <a:p>
                      <a:pPr marL="0" marR="0">
                        <a:lnSpc>
                          <a:spcPct val="115000"/>
                        </a:lnSpc>
                        <a:spcBef>
                          <a:spcPts val="0"/>
                        </a:spcBef>
                        <a:spcAft>
                          <a:spcPts val="800"/>
                        </a:spcAft>
                      </a:pPr>
                      <a:r>
                        <a:rPr lang="en-US" sz="1100" dirty="0">
                          <a:effectLst/>
                        </a:rPr>
                        <a:t> </a:t>
                      </a:r>
                      <a:r>
                        <a:rPr lang="mn-MN" sz="1100" dirty="0">
                          <a:effectLst/>
                        </a:rPr>
                        <a:t>Мэдээллээ тайлагнасан компанийн тоо </a:t>
                      </a:r>
                      <a:endParaRPr lang="en-US" sz="1000" dirty="0">
                        <a:effectLst/>
                        <a:latin typeface="Playfair Display" panose="00000500000000000000" pitchFamily="2" charset="0"/>
                        <a:ea typeface="Playfair Display" panose="00000500000000000000" pitchFamily="2" charset="0"/>
                        <a:cs typeface="Playfair Display" panose="00000500000000000000" pitchFamily="2" charset="0"/>
                      </a:endParaRPr>
                    </a:p>
                  </a:txBody>
                  <a:tcPr marL="65722" marR="65722" marT="0" marB="0"/>
                </a:tc>
                <a:tc>
                  <a:txBody>
                    <a:bodyPr/>
                    <a:lstStyle/>
                    <a:p>
                      <a:pPr marL="0" marR="0">
                        <a:lnSpc>
                          <a:spcPct val="115000"/>
                        </a:lnSpc>
                        <a:spcBef>
                          <a:spcPts val="0"/>
                        </a:spcBef>
                        <a:spcAft>
                          <a:spcPts val="800"/>
                        </a:spcAft>
                      </a:pPr>
                      <a:r>
                        <a:rPr lang="en-US" sz="1100" dirty="0">
                          <a:effectLst/>
                        </a:rPr>
                        <a:t> </a:t>
                      </a:r>
                      <a:r>
                        <a:rPr lang="mn-MN" sz="1100" dirty="0">
                          <a:effectLst/>
                        </a:rPr>
                        <a:t>2022 оны 4-р улирал</a:t>
                      </a:r>
                      <a:endParaRPr lang="en-US" sz="1000" dirty="0">
                        <a:effectLst/>
                        <a:latin typeface="Playfair Display" panose="00000500000000000000" pitchFamily="2" charset="0"/>
                        <a:ea typeface="Playfair Display" panose="00000500000000000000" pitchFamily="2" charset="0"/>
                        <a:cs typeface="Playfair Display" panose="00000500000000000000" pitchFamily="2" charset="0"/>
                      </a:endParaRPr>
                    </a:p>
                  </a:txBody>
                  <a:tcPr marL="65722" marR="65722" marT="0" marB="0"/>
                </a:tc>
                <a:tc>
                  <a:txBody>
                    <a:bodyPr/>
                    <a:lstStyle/>
                    <a:p>
                      <a:pPr marL="0" marR="0">
                        <a:lnSpc>
                          <a:spcPct val="115000"/>
                        </a:lnSpc>
                        <a:spcBef>
                          <a:spcPts val="0"/>
                        </a:spcBef>
                        <a:spcAft>
                          <a:spcPts val="800"/>
                        </a:spcAft>
                      </a:pPr>
                      <a:r>
                        <a:rPr lang="en-US" sz="1100">
                          <a:effectLst/>
                        </a:rPr>
                        <a:t> </a:t>
                      </a:r>
                      <a:endParaRPr lang="en-US" sz="1000">
                        <a:effectLst/>
                        <a:latin typeface="Playfair Display" panose="00000500000000000000" pitchFamily="2" charset="0"/>
                        <a:ea typeface="Playfair Display" panose="00000500000000000000" pitchFamily="2" charset="0"/>
                        <a:cs typeface="Playfair Display" panose="00000500000000000000" pitchFamily="2" charset="0"/>
                      </a:endParaRPr>
                    </a:p>
                  </a:txBody>
                  <a:tcPr marL="65722" marR="65722" marT="0" marB="0"/>
                </a:tc>
                <a:extLst>
                  <a:ext uri="{0D108BD9-81ED-4DB2-BD59-A6C34878D82A}">
                    <a16:rowId xmlns:a16="http://schemas.microsoft.com/office/drawing/2014/main" val="924102507"/>
                  </a:ext>
                </a:extLst>
              </a:tr>
              <a:tr h="2015413">
                <a:tc>
                  <a:txBody>
                    <a:bodyPr/>
                    <a:lstStyle/>
                    <a:p>
                      <a:pPr marL="0" marR="0">
                        <a:lnSpc>
                          <a:spcPct val="115000"/>
                        </a:lnSpc>
                        <a:spcBef>
                          <a:spcPts val="0"/>
                        </a:spcBef>
                        <a:spcAft>
                          <a:spcPts val="800"/>
                        </a:spcAft>
                      </a:pPr>
                      <a:r>
                        <a:rPr lang="mn-MN" sz="1100">
                          <a:effectLst/>
                        </a:rPr>
                        <a:t>ЭӨ-ийн мэдээллээ ил болгосны урамшууллын программыг боловсруулах, холбогдох семинар, зааварчилгаа, хэрэгжүүлэх арга хэмжээ орно</a:t>
                      </a:r>
                      <a:endParaRPr lang="en-US" sz="1000">
                        <a:effectLst/>
                        <a:latin typeface="Playfair Display" panose="00000500000000000000" pitchFamily="2" charset="0"/>
                        <a:ea typeface="Playfair Display" panose="00000500000000000000" pitchFamily="2" charset="0"/>
                        <a:cs typeface="Playfair Display" panose="00000500000000000000" pitchFamily="2" charset="0"/>
                      </a:endParaRPr>
                    </a:p>
                  </a:txBody>
                  <a:tcPr marL="65722" marR="65722" marT="0" marB="0"/>
                </a:tc>
                <a:tc>
                  <a:txBody>
                    <a:bodyPr/>
                    <a:lstStyle/>
                    <a:p>
                      <a:pPr marL="0" marR="0">
                        <a:lnSpc>
                          <a:spcPct val="115000"/>
                        </a:lnSpc>
                        <a:spcBef>
                          <a:spcPts val="0"/>
                        </a:spcBef>
                        <a:spcAft>
                          <a:spcPts val="800"/>
                        </a:spcAft>
                      </a:pPr>
                      <a:r>
                        <a:rPr lang="en-US" sz="1100">
                          <a:effectLst/>
                        </a:rPr>
                        <a:t> </a:t>
                      </a:r>
                      <a:endParaRPr lang="en-US" sz="1000">
                        <a:effectLst/>
                        <a:latin typeface="Playfair Display" panose="00000500000000000000" pitchFamily="2" charset="0"/>
                        <a:ea typeface="Playfair Display" panose="00000500000000000000" pitchFamily="2" charset="0"/>
                        <a:cs typeface="Playfair Display" panose="00000500000000000000" pitchFamily="2" charset="0"/>
                      </a:endParaRPr>
                    </a:p>
                  </a:txBody>
                  <a:tcPr marL="65722" marR="65722" marT="0" marB="0"/>
                </a:tc>
                <a:tc>
                  <a:txBody>
                    <a:bodyPr/>
                    <a:lstStyle/>
                    <a:p>
                      <a:pPr marL="0" marR="0">
                        <a:lnSpc>
                          <a:spcPct val="115000"/>
                        </a:lnSpc>
                        <a:spcBef>
                          <a:spcPts val="0"/>
                        </a:spcBef>
                        <a:spcAft>
                          <a:spcPts val="800"/>
                        </a:spcAft>
                      </a:pPr>
                      <a:r>
                        <a:rPr lang="mn-MN" sz="1100">
                          <a:effectLst/>
                        </a:rPr>
                        <a:t>Ухамсар, ойлголт, сэдлийг нэмэгдүүлнэ</a:t>
                      </a:r>
                      <a:endParaRPr lang="en-US" sz="1000">
                        <a:effectLst/>
                        <a:latin typeface="Playfair Display" panose="00000500000000000000" pitchFamily="2" charset="0"/>
                        <a:ea typeface="Playfair Display" panose="00000500000000000000" pitchFamily="2" charset="0"/>
                        <a:cs typeface="Playfair Display" panose="00000500000000000000" pitchFamily="2" charset="0"/>
                      </a:endParaRPr>
                    </a:p>
                  </a:txBody>
                  <a:tcPr marL="65722" marR="65722" marT="0" marB="0"/>
                </a:tc>
                <a:tc>
                  <a:txBody>
                    <a:bodyPr/>
                    <a:lstStyle/>
                    <a:p>
                      <a:pPr marL="0" marR="0">
                        <a:lnSpc>
                          <a:spcPct val="115000"/>
                        </a:lnSpc>
                        <a:spcBef>
                          <a:spcPts val="0"/>
                        </a:spcBef>
                        <a:spcAft>
                          <a:spcPts val="800"/>
                        </a:spcAft>
                      </a:pPr>
                      <a:r>
                        <a:rPr lang="mn-MN" sz="1100">
                          <a:effectLst/>
                        </a:rPr>
                        <a:t>ЭӨ-ийн мэдээллээ ил тод болгосон компанийн тоо</a:t>
                      </a:r>
                      <a:endParaRPr lang="en-US" sz="1000">
                        <a:effectLst/>
                        <a:latin typeface="Playfair Display" panose="00000500000000000000" pitchFamily="2" charset="0"/>
                        <a:ea typeface="Playfair Display" panose="00000500000000000000" pitchFamily="2" charset="0"/>
                        <a:cs typeface="Playfair Display" panose="00000500000000000000" pitchFamily="2" charset="0"/>
                      </a:endParaRPr>
                    </a:p>
                  </a:txBody>
                  <a:tcPr marL="65722" marR="65722" marT="0" marB="0"/>
                </a:tc>
                <a:tc>
                  <a:txBody>
                    <a:bodyPr/>
                    <a:lstStyle/>
                    <a:p>
                      <a:pPr marL="0" marR="0">
                        <a:lnSpc>
                          <a:spcPct val="115000"/>
                        </a:lnSpc>
                        <a:spcBef>
                          <a:spcPts val="0"/>
                        </a:spcBef>
                        <a:spcAft>
                          <a:spcPts val="800"/>
                        </a:spcAft>
                      </a:pPr>
                      <a:r>
                        <a:rPr lang="mn-MN" sz="1100">
                          <a:effectLst/>
                        </a:rPr>
                        <a:t>2022 оны 4-р улирал</a:t>
                      </a:r>
                      <a:endParaRPr lang="en-US" sz="1000">
                        <a:effectLst/>
                        <a:latin typeface="Playfair Display" panose="00000500000000000000" pitchFamily="2" charset="0"/>
                        <a:ea typeface="Playfair Display" panose="00000500000000000000" pitchFamily="2" charset="0"/>
                        <a:cs typeface="Playfair Display" panose="00000500000000000000" pitchFamily="2" charset="0"/>
                      </a:endParaRPr>
                    </a:p>
                  </a:txBody>
                  <a:tcPr marL="65722" marR="65722" marT="0" marB="0"/>
                </a:tc>
                <a:tc>
                  <a:txBody>
                    <a:bodyPr/>
                    <a:lstStyle/>
                    <a:p>
                      <a:pPr marL="0" marR="0">
                        <a:lnSpc>
                          <a:spcPct val="115000"/>
                        </a:lnSpc>
                        <a:spcBef>
                          <a:spcPts val="0"/>
                        </a:spcBef>
                        <a:spcAft>
                          <a:spcPts val="800"/>
                        </a:spcAft>
                      </a:pPr>
                      <a:r>
                        <a:rPr lang="en-US" sz="1100">
                          <a:effectLst/>
                        </a:rPr>
                        <a:t> </a:t>
                      </a:r>
                      <a:endParaRPr lang="en-US" sz="1000">
                        <a:effectLst/>
                        <a:latin typeface="Playfair Display" panose="00000500000000000000" pitchFamily="2" charset="0"/>
                        <a:ea typeface="Playfair Display" panose="00000500000000000000" pitchFamily="2" charset="0"/>
                        <a:cs typeface="Playfair Display" panose="00000500000000000000" pitchFamily="2" charset="0"/>
                      </a:endParaRPr>
                    </a:p>
                  </a:txBody>
                  <a:tcPr marL="65722" marR="65722" marT="0" marB="0"/>
                </a:tc>
                <a:extLst>
                  <a:ext uri="{0D108BD9-81ED-4DB2-BD59-A6C34878D82A}">
                    <a16:rowId xmlns:a16="http://schemas.microsoft.com/office/drawing/2014/main" val="3727276421"/>
                  </a:ext>
                </a:extLst>
              </a:tr>
              <a:tr h="859782">
                <a:tc>
                  <a:txBody>
                    <a:bodyPr/>
                    <a:lstStyle/>
                    <a:p>
                      <a:pPr marL="0" marR="0">
                        <a:lnSpc>
                          <a:spcPct val="115000"/>
                        </a:lnSpc>
                        <a:spcBef>
                          <a:spcPts val="0"/>
                        </a:spcBef>
                        <a:spcAft>
                          <a:spcPts val="800"/>
                        </a:spcAft>
                      </a:pPr>
                      <a:r>
                        <a:rPr lang="mn-MN" sz="1100">
                          <a:effectLst/>
                        </a:rPr>
                        <a:t>Хэрэгжүүлэгч бусад орны туршлагыг судлах аялал</a:t>
                      </a:r>
                      <a:endParaRPr lang="en-US" sz="1000">
                        <a:effectLst/>
                        <a:latin typeface="Playfair Display" panose="00000500000000000000" pitchFamily="2" charset="0"/>
                        <a:ea typeface="Playfair Display" panose="00000500000000000000" pitchFamily="2" charset="0"/>
                        <a:cs typeface="Playfair Display" panose="00000500000000000000" pitchFamily="2" charset="0"/>
                      </a:endParaRPr>
                    </a:p>
                  </a:txBody>
                  <a:tcPr marL="65722" marR="65722" marT="0" marB="0"/>
                </a:tc>
                <a:tc>
                  <a:txBody>
                    <a:bodyPr/>
                    <a:lstStyle/>
                    <a:p>
                      <a:pPr marL="0" marR="0">
                        <a:lnSpc>
                          <a:spcPct val="115000"/>
                        </a:lnSpc>
                        <a:spcBef>
                          <a:spcPts val="0"/>
                        </a:spcBef>
                        <a:spcAft>
                          <a:spcPts val="800"/>
                        </a:spcAft>
                      </a:pPr>
                      <a:r>
                        <a:rPr lang="en-US" sz="1100" dirty="0">
                          <a:effectLst/>
                        </a:rPr>
                        <a:t> </a:t>
                      </a:r>
                      <a:endParaRPr lang="en-US" sz="1000" dirty="0">
                        <a:effectLst/>
                        <a:latin typeface="Playfair Display" panose="00000500000000000000" pitchFamily="2" charset="0"/>
                        <a:ea typeface="Playfair Display" panose="00000500000000000000" pitchFamily="2" charset="0"/>
                        <a:cs typeface="Playfair Display" panose="00000500000000000000" pitchFamily="2" charset="0"/>
                      </a:endParaRPr>
                    </a:p>
                  </a:txBody>
                  <a:tcPr marL="65722" marR="65722" marT="0" marB="0"/>
                </a:tc>
                <a:tc>
                  <a:txBody>
                    <a:bodyPr/>
                    <a:lstStyle/>
                    <a:p>
                      <a:pPr marL="0" marR="0">
                        <a:lnSpc>
                          <a:spcPct val="115000"/>
                        </a:lnSpc>
                        <a:spcBef>
                          <a:spcPts val="0"/>
                        </a:spcBef>
                        <a:spcAft>
                          <a:spcPts val="800"/>
                        </a:spcAft>
                      </a:pPr>
                      <a:r>
                        <a:rPr lang="mn-MN" sz="1100">
                          <a:effectLst/>
                        </a:rPr>
                        <a:t>Хэрэгжүүлэгч орнууд мэдээлэл, туршлагаа хуваалцана.</a:t>
                      </a:r>
                      <a:endParaRPr lang="en-US" sz="1000">
                        <a:effectLst/>
                        <a:latin typeface="Playfair Display" panose="00000500000000000000" pitchFamily="2" charset="0"/>
                        <a:ea typeface="Playfair Display" panose="00000500000000000000" pitchFamily="2" charset="0"/>
                        <a:cs typeface="Playfair Display" panose="00000500000000000000" pitchFamily="2" charset="0"/>
                      </a:endParaRPr>
                    </a:p>
                  </a:txBody>
                  <a:tcPr marL="65722" marR="65722" marT="0" marB="0"/>
                </a:tc>
                <a:tc>
                  <a:txBody>
                    <a:bodyPr/>
                    <a:lstStyle/>
                    <a:p>
                      <a:pPr marL="0" marR="0">
                        <a:lnSpc>
                          <a:spcPct val="115000"/>
                        </a:lnSpc>
                        <a:spcBef>
                          <a:spcPts val="0"/>
                        </a:spcBef>
                        <a:spcAft>
                          <a:spcPts val="800"/>
                        </a:spcAft>
                      </a:pPr>
                      <a:r>
                        <a:rPr lang="mn-MN" sz="1100">
                          <a:effectLst/>
                        </a:rPr>
                        <a:t>ЭӨ-ийн мэдээллээ ил тод болгосон компанийн тоо</a:t>
                      </a:r>
                      <a:endParaRPr lang="en-US" sz="1000">
                        <a:effectLst/>
                        <a:latin typeface="Playfair Display" panose="00000500000000000000" pitchFamily="2" charset="0"/>
                        <a:ea typeface="Playfair Display" panose="00000500000000000000" pitchFamily="2" charset="0"/>
                        <a:cs typeface="Playfair Display" panose="00000500000000000000" pitchFamily="2" charset="0"/>
                      </a:endParaRPr>
                    </a:p>
                  </a:txBody>
                  <a:tcPr marL="65722" marR="65722" marT="0" marB="0"/>
                </a:tc>
                <a:tc>
                  <a:txBody>
                    <a:bodyPr/>
                    <a:lstStyle/>
                    <a:p>
                      <a:pPr marL="0" marR="0">
                        <a:lnSpc>
                          <a:spcPct val="115000"/>
                        </a:lnSpc>
                        <a:spcBef>
                          <a:spcPts val="0"/>
                        </a:spcBef>
                        <a:spcAft>
                          <a:spcPts val="800"/>
                        </a:spcAft>
                      </a:pPr>
                      <a:r>
                        <a:rPr lang="mn-MN" sz="1100">
                          <a:effectLst/>
                        </a:rPr>
                        <a:t>2022 оны 4-р улирал</a:t>
                      </a:r>
                      <a:endParaRPr lang="en-US" sz="1000">
                        <a:effectLst/>
                        <a:latin typeface="Playfair Display" panose="00000500000000000000" pitchFamily="2" charset="0"/>
                        <a:ea typeface="Playfair Display" panose="00000500000000000000" pitchFamily="2" charset="0"/>
                        <a:cs typeface="Playfair Display" panose="00000500000000000000" pitchFamily="2" charset="0"/>
                      </a:endParaRPr>
                    </a:p>
                  </a:txBody>
                  <a:tcPr marL="65722" marR="65722" marT="0" marB="0"/>
                </a:tc>
                <a:tc>
                  <a:txBody>
                    <a:bodyPr/>
                    <a:lstStyle/>
                    <a:p>
                      <a:pPr marL="0" marR="0">
                        <a:lnSpc>
                          <a:spcPct val="115000"/>
                        </a:lnSpc>
                        <a:spcBef>
                          <a:spcPts val="0"/>
                        </a:spcBef>
                        <a:spcAft>
                          <a:spcPts val="800"/>
                        </a:spcAft>
                      </a:pPr>
                      <a:r>
                        <a:rPr lang="en-US" sz="1100" dirty="0">
                          <a:effectLst/>
                        </a:rPr>
                        <a:t> </a:t>
                      </a:r>
                      <a:endParaRPr lang="en-US" sz="1000" dirty="0">
                        <a:effectLst/>
                        <a:latin typeface="Playfair Display" panose="00000500000000000000" pitchFamily="2" charset="0"/>
                        <a:ea typeface="Playfair Display" panose="00000500000000000000" pitchFamily="2" charset="0"/>
                        <a:cs typeface="Playfair Display" panose="00000500000000000000" pitchFamily="2" charset="0"/>
                      </a:endParaRPr>
                    </a:p>
                  </a:txBody>
                  <a:tcPr marL="65722" marR="65722" marT="0" marB="0"/>
                </a:tc>
                <a:extLst>
                  <a:ext uri="{0D108BD9-81ED-4DB2-BD59-A6C34878D82A}">
                    <a16:rowId xmlns:a16="http://schemas.microsoft.com/office/drawing/2014/main" val="1666052975"/>
                  </a:ext>
                </a:extLst>
              </a:tr>
            </a:tbl>
          </a:graphicData>
        </a:graphic>
      </p:graphicFrame>
      <p:sp>
        <p:nvSpPr>
          <p:cNvPr id="5" name="TextBox 4">
            <a:extLst>
              <a:ext uri="{FF2B5EF4-FFF2-40B4-BE49-F238E27FC236}">
                <a16:creationId xmlns:a16="http://schemas.microsoft.com/office/drawing/2014/main" id="{50E97909-D215-6C9E-2139-33F4E185AB45}"/>
              </a:ext>
            </a:extLst>
          </p:cNvPr>
          <p:cNvSpPr txBox="1"/>
          <p:nvPr/>
        </p:nvSpPr>
        <p:spPr>
          <a:xfrm>
            <a:off x="479360" y="468096"/>
            <a:ext cx="8062126" cy="584775"/>
          </a:xfrm>
          <a:prstGeom prst="rect">
            <a:avLst/>
          </a:prstGeom>
          <a:noFill/>
        </p:spPr>
        <p:txBody>
          <a:bodyPr wrap="square">
            <a:spAutoFit/>
          </a:bodyPr>
          <a:lstStyle/>
          <a:p>
            <a:r>
              <a:rPr lang="mn-MN" sz="1600" dirty="0">
                <a:solidFill>
                  <a:srgbClr val="00B0F0"/>
                </a:solidFill>
                <a:effectLst/>
                <a:latin typeface="Arial" panose="020B0604020202020204" pitchFamily="34" charset="0"/>
                <a:ea typeface="Playfair Display" panose="00000500000000000000" pitchFamily="2" charset="0"/>
              </a:rPr>
              <a:t>Үйл ажиллагаа явуулах талбар </a:t>
            </a:r>
            <a:r>
              <a:rPr lang="en-US" sz="1600" dirty="0">
                <a:solidFill>
                  <a:srgbClr val="00B0F0"/>
                </a:solidFill>
                <a:effectLst/>
                <a:latin typeface="Arial" panose="020B0604020202020204" pitchFamily="34" charset="0"/>
                <a:ea typeface="Playfair Display" panose="00000500000000000000" pitchFamily="2" charset="0"/>
              </a:rPr>
              <a:t>–4 </a:t>
            </a:r>
            <a:r>
              <a:rPr lang="en-US" sz="1600" dirty="0">
                <a:solidFill>
                  <a:srgbClr val="00B0F0"/>
                </a:solidFill>
                <a:effectLst/>
                <a:latin typeface="Arial" panose="020B0604020202020204" pitchFamily="34" charset="0"/>
                <a:ea typeface="Playfair Display Regular" panose="00000500000000000000" pitchFamily="2" charset="0"/>
              </a:rPr>
              <a:t> </a:t>
            </a:r>
            <a:r>
              <a:rPr lang="mn-MN" sz="1600" dirty="0">
                <a:solidFill>
                  <a:srgbClr val="00B0F0"/>
                </a:solidFill>
                <a:effectLst/>
                <a:latin typeface="Arial" panose="020B0604020202020204" pitchFamily="34" charset="0"/>
                <a:ea typeface="Playfair Display Regular" panose="00000500000000000000" pitchFamily="2" charset="0"/>
              </a:rPr>
              <a:t>Өгөгдөл мэдээллийг ашиглахад зориулсан техникийн шийдлүүдийг хөгжүүлэх, дэмжих</a:t>
            </a:r>
            <a:r>
              <a:rPr lang="en-US" sz="1600" dirty="0">
                <a:effectLst/>
                <a:latin typeface="Arial" panose="020B0604020202020204" pitchFamily="34" charset="0"/>
                <a:ea typeface="Playfair Display Regular" panose="00000500000000000000" pitchFamily="2" charset="0"/>
              </a:rPr>
              <a:t>:</a:t>
            </a:r>
            <a:r>
              <a:rPr lang="mn-MN" sz="1600" dirty="0">
                <a:effectLst/>
                <a:latin typeface="Arial" panose="020B0604020202020204" pitchFamily="34" charset="0"/>
                <a:ea typeface="Playfair Display Regular" panose="00000500000000000000" pitchFamily="2" charset="0"/>
              </a:rPr>
              <a:t> </a:t>
            </a:r>
            <a:r>
              <a:rPr lang="mn-MN" sz="1600" dirty="0">
                <a:solidFill>
                  <a:srgbClr val="00B0F0"/>
                </a:solidFill>
                <a:effectLst/>
                <a:latin typeface="Arial" panose="020B0604020202020204" pitchFamily="34" charset="0"/>
                <a:ea typeface="Playfair Display Regular" panose="00000500000000000000" pitchFamily="2" charset="0"/>
              </a:rPr>
              <a:t>Нээлттэй өмчлөл манлайлна</a:t>
            </a:r>
            <a:endParaRPr lang="en-US" sz="1600" dirty="0">
              <a:solidFill>
                <a:srgbClr val="00B0F0"/>
              </a:solidFill>
            </a:endParaRPr>
          </a:p>
        </p:txBody>
      </p:sp>
    </p:spTree>
    <p:extLst>
      <p:ext uri="{BB962C8B-B14F-4D97-AF65-F5344CB8AC3E}">
        <p14:creationId xmlns:p14="http://schemas.microsoft.com/office/powerpoint/2010/main" val="34956052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4898D2A7-5959-86D2-B38B-266AF770F32B}"/>
              </a:ext>
            </a:extLst>
          </p:cNvPr>
          <p:cNvGraphicFramePr>
            <a:graphicFrameLocks noGrp="1"/>
          </p:cNvGraphicFramePr>
          <p:nvPr>
            <p:ph idx="1"/>
            <p:extLst>
              <p:ext uri="{D42A27DB-BD31-4B8C-83A1-F6EECF244321}">
                <p14:modId xmlns:p14="http://schemas.microsoft.com/office/powerpoint/2010/main" val="4176585387"/>
              </p:ext>
            </p:extLst>
          </p:nvPr>
        </p:nvGraphicFramePr>
        <p:xfrm>
          <a:off x="735055" y="1567428"/>
          <a:ext cx="7263342" cy="4845510"/>
        </p:xfrm>
        <a:graphic>
          <a:graphicData uri="http://schemas.openxmlformats.org/drawingml/2006/table">
            <a:tbl>
              <a:tblPr bandRow="1">
                <a:tableStyleId>{5C22544A-7EE6-4342-B048-85BDC9FD1C3A}</a:tableStyleId>
              </a:tblPr>
              <a:tblGrid>
                <a:gridCol w="1210557">
                  <a:extLst>
                    <a:ext uri="{9D8B030D-6E8A-4147-A177-3AD203B41FA5}">
                      <a16:colId xmlns:a16="http://schemas.microsoft.com/office/drawing/2014/main" val="3350238377"/>
                    </a:ext>
                  </a:extLst>
                </a:gridCol>
                <a:gridCol w="1210557">
                  <a:extLst>
                    <a:ext uri="{9D8B030D-6E8A-4147-A177-3AD203B41FA5}">
                      <a16:colId xmlns:a16="http://schemas.microsoft.com/office/drawing/2014/main" val="746733829"/>
                    </a:ext>
                  </a:extLst>
                </a:gridCol>
                <a:gridCol w="1210557">
                  <a:extLst>
                    <a:ext uri="{9D8B030D-6E8A-4147-A177-3AD203B41FA5}">
                      <a16:colId xmlns:a16="http://schemas.microsoft.com/office/drawing/2014/main" val="3054792754"/>
                    </a:ext>
                  </a:extLst>
                </a:gridCol>
                <a:gridCol w="1210557">
                  <a:extLst>
                    <a:ext uri="{9D8B030D-6E8A-4147-A177-3AD203B41FA5}">
                      <a16:colId xmlns:a16="http://schemas.microsoft.com/office/drawing/2014/main" val="3956824833"/>
                    </a:ext>
                  </a:extLst>
                </a:gridCol>
                <a:gridCol w="1210557">
                  <a:extLst>
                    <a:ext uri="{9D8B030D-6E8A-4147-A177-3AD203B41FA5}">
                      <a16:colId xmlns:a16="http://schemas.microsoft.com/office/drawing/2014/main" val="3265289209"/>
                    </a:ext>
                  </a:extLst>
                </a:gridCol>
                <a:gridCol w="1210557">
                  <a:extLst>
                    <a:ext uri="{9D8B030D-6E8A-4147-A177-3AD203B41FA5}">
                      <a16:colId xmlns:a16="http://schemas.microsoft.com/office/drawing/2014/main" val="3520551280"/>
                    </a:ext>
                  </a:extLst>
                </a:gridCol>
              </a:tblGrid>
              <a:tr h="409494">
                <a:tc>
                  <a:txBody>
                    <a:bodyPr/>
                    <a:lstStyle/>
                    <a:p>
                      <a:pPr marL="0" marR="0">
                        <a:lnSpc>
                          <a:spcPct val="115000"/>
                        </a:lnSpc>
                        <a:spcBef>
                          <a:spcPts val="0"/>
                        </a:spcBef>
                        <a:spcAft>
                          <a:spcPts val="800"/>
                        </a:spcAft>
                      </a:pPr>
                      <a:r>
                        <a:rPr lang="mn-MN" sz="1000" dirty="0">
                          <a:effectLst/>
                        </a:rPr>
                        <a:t>Үйл ажиллагаа</a:t>
                      </a:r>
                      <a:endParaRPr lang="en-US" sz="900" dirty="0">
                        <a:effectLst/>
                        <a:latin typeface="Playfair Display" panose="00000500000000000000" pitchFamily="2" charset="0"/>
                        <a:ea typeface="Playfair Display" panose="00000500000000000000" pitchFamily="2" charset="0"/>
                        <a:cs typeface="Playfair Display" panose="00000500000000000000" pitchFamily="2" charset="0"/>
                      </a:endParaRPr>
                    </a:p>
                  </a:txBody>
                  <a:tcPr marL="60528" marR="60528" marT="0" marB="0"/>
                </a:tc>
                <a:tc>
                  <a:txBody>
                    <a:bodyPr/>
                    <a:lstStyle/>
                    <a:p>
                      <a:pPr marL="0" marR="0">
                        <a:lnSpc>
                          <a:spcPct val="115000"/>
                        </a:lnSpc>
                        <a:spcBef>
                          <a:spcPts val="0"/>
                        </a:spcBef>
                        <a:spcAft>
                          <a:spcPts val="800"/>
                        </a:spcAft>
                      </a:pPr>
                      <a:r>
                        <a:rPr lang="mn-MN" sz="1000">
                          <a:effectLst/>
                        </a:rPr>
                        <a:t>Хариуцах</a:t>
                      </a:r>
                      <a:endParaRPr lang="en-US" sz="900">
                        <a:effectLst/>
                        <a:latin typeface="Playfair Display" panose="00000500000000000000" pitchFamily="2" charset="0"/>
                        <a:ea typeface="Playfair Display" panose="00000500000000000000" pitchFamily="2" charset="0"/>
                        <a:cs typeface="Playfair Display" panose="00000500000000000000" pitchFamily="2" charset="0"/>
                      </a:endParaRPr>
                    </a:p>
                  </a:txBody>
                  <a:tcPr marL="60528" marR="60528" marT="0" marB="0"/>
                </a:tc>
                <a:tc>
                  <a:txBody>
                    <a:bodyPr/>
                    <a:lstStyle/>
                    <a:p>
                      <a:pPr marL="0" marR="0">
                        <a:lnSpc>
                          <a:spcPct val="115000"/>
                        </a:lnSpc>
                        <a:spcBef>
                          <a:spcPts val="0"/>
                        </a:spcBef>
                        <a:spcAft>
                          <a:spcPts val="800"/>
                        </a:spcAft>
                      </a:pPr>
                      <a:r>
                        <a:rPr lang="mn-MN" sz="1000">
                          <a:effectLst/>
                        </a:rPr>
                        <a:t>Гарах бүтээгдэхүүн</a:t>
                      </a:r>
                      <a:endParaRPr lang="en-US" sz="900">
                        <a:effectLst/>
                        <a:latin typeface="Playfair Display" panose="00000500000000000000" pitchFamily="2" charset="0"/>
                        <a:ea typeface="Playfair Display" panose="00000500000000000000" pitchFamily="2" charset="0"/>
                        <a:cs typeface="Playfair Display" panose="00000500000000000000" pitchFamily="2" charset="0"/>
                      </a:endParaRPr>
                    </a:p>
                  </a:txBody>
                  <a:tcPr marL="60528" marR="60528" marT="0" marB="0"/>
                </a:tc>
                <a:tc>
                  <a:txBody>
                    <a:bodyPr/>
                    <a:lstStyle/>
                    <a:p>
                      <a:pPr marL="0" marR="0">
                        <a:lnSpc>
                          <a:spcPct val="115000"/>
                        </a:lnSpc>
                        <a:spcBef>
                          <a:spcPts val="0"/>
                        </a:spcBef>
                        <a:spcAft>
                          <a:spcPts val="800"/>
                        </a:spcAft>
                      </a:pPr>
                      <a:r>
                        <a:rPr lang="mn-MN" sz="1000">
                          <a:effectLst/>
                        </a:rPr>
                        <a:t>Гол үзүүлэлт</a:t>
                      </a:r>
                      <a:endParaRPr lang="en-US" sz="900">
                        <a:effectLst/>
                        <a:latin typeface="Playfair Display" panose="00000500000000000000" pitchFamily="2" charset="0"/>
                        <a:ea typeface="Playfair Display" panose="00000500000000000000" pitchFamily="2" charset="0"/>
                        <a:cs typeface="Playfair Display" panose="00000500000000000000" pitchFamily="2" charset="0"/>
                      </a:endParaRPr>
                    </a:p>
                  </a:txBody>
                  <a:tcPr marL="60528" marR="60528" marT="0" marB="0"/>
                </a:tc>
                <a:tc>
                  <a:txBody>
                    <a:bodyPr/>
                    <a:lstStyle/>
                    <a:p>
                      <a:pPr marL="0" marR="0">
                        <a:lnSpc>
                          <a:spcPct val="115000"/>
                        </a:lnSpc>
                        <a:spcBef>
                          <a:spcPts val="0"/>
                        </a:spcBef>
                        <a:spcAft>
                          <a:spcPts val="800"/>
                        </a:spcAft>
                      </a:pPr>
                      <a:r>
                        <a:rPr lang="mn-MN" sz="1000">
                          <a:effectLst/>
                        </a:rPr>
                        <a:t>Хугацаа</a:t>
                      </a:r>
                      <a:r>
                        <a:rPr lang="en-US" sz="1000">
                          <a:effectLst/>
                        </a:rPr>
                        <a:t> (</a:t>
                      </a:r>
                      <a:r>
                        <a:rPr lang="mn-MN" sz="1000">
                          <a:effectLst/>
                        </a:rPr>
                        <a:t>сар</a:t>
                      </a:r>
                      <a:r>
                        <a:rPr lang="en-US" sz="1000">
                          <a:effectLst/>
                        </a:rPr>
                        <a:t>/</a:t>
                      </a:r>
                      <a:r>
                        <a:rPr lang="mn-MN" sz="1000">
                          <a:effectLst/>
                        </a:rPr>
                        <a:t>улирал</a:t>
                      </a:r>
                      <a:r>
                        <a:rPr lang="en-US" sz="1000">
                          <a:effectLst/>
                        </a:rPr>
                        <a:t>)</a:t>
                      </a:r>
                      <a:endParaRPr lang="en-US" sz="900">
                        <a:effectLst/>
                        <a:latin typeface="Playfair Display" panose="00000500000000000000" pitchFamily="2" charset="0"/>
                        <a:ea typeface="Playfair Display" panose="00000500000000000000" pitchFamily="2" charset="0"/>
                        <a:cs typeface="Playfair Display" panose="00000500000000000000" pitchFamily="2" charset="0"/>
                      </a:endParaRPr>
                    </a:p>
                  </a:txBody>
                  <a:tcPr marL="60528" marR="60528" marT="0" marB="0"/>
                </a:tc>
                <a:tc>
                  <a:txBody>
                    <a:bodyPr/>
                    <a:lstStyle/>
                    <a:p>
                      <a:pPr marL="0" marR="0">
                        <a:lnSpc>
                          <a:spcPct val="115000"/>
                        </a:lnSpc>
                        <a:spcBef>
                          <a:spcPts val="0"/>
                        </a:spcBef>
                        <a:spcAft>
                          <a:spcPts val="800"/>
                        </a:spcAft>
                      </a:pPr>
                      <a:r>
                        <a:rPr lang="mn-MN" sz="1000">
                          <a:effectLst/>
                        </a:rPr>
                        <a:t>Төсөв</a:t>
                      </a:r>
                      <a:r>
                        <a:rPr lang="en-US" sz="1000">
                          <a:effectLst/>
                        </a:rPr>
                        <a:t>/</a:t>
                      </a:r>
                      <a:r>
                        <a:rPr lang="mn-MN" sz="1000">
                          <a:effectLst/>
                        </a:rPr>
                        <a:t>Нөөц</a:t>
                      </a:r>
                      <a:endParaRPr lang="en-US" sz="900">
                        <a:effectLst/>
                        <a:latin typeface="Playfair Display" panose="00000500000000000000" pitchFamily="2" charset="0"/>
                        <a:ea typeface="Playfair Display" panose="00000500000000000000" pitchFamily="2" charset="0"/>
                        <a:cs typeface="Playfair Display" panose="00000500000000000000" pitchFamily="2" charset="0"/>
                      </a:endParaRPr>
                    </a:p>
                  </a:txBody>
                  <a:tcPr marL="60528" marR="60528" marT="0" marB="0"/>
                </a:tc>
                <a:extLst>
                  <a:ext uri="{0D108BD9-81ED-4DB2-BD59-A6C34878D82A}">
                    <a16:rowId xmlns:a16="http://schemas.microsoft.com/office/drawing/2014/main" val="478328954"/>
                  </a:ext>
                </a:extLst>
              </a:tr>
              <a:tr h="1279461">
                <a:tc>
                  <a:txBody>
                    <a:bodyPr/>
                    <a:lstStyle/>
                    <a:p>
                      <a:pPr marL="0" marR="0">
                        <a:lnSpc>
                          <a:spcPct val="115000"/>
                        </a:lnSpc>
                        <a:spcBef>
                          <a:spcPts val="0"/>
                        </a:spcBef>
                        <a:spcAft>
                          <a:spcPts val="800"/>
                        </a:spcAft>
                      </a:pPr>
                      <a:r>
                        <a:rPr lang="mn-MN" sz="1000">
                          <a:effectLst/>
                        </a:rPr>
                        <a:t>Төв Ази, Зүүн Өмнөд Азийн ТББ-д зориулж НЗТ, НӨ байгууллагаас хамтран ухамсарыг нэмэгдүүлэх семинар </a:t>
                      </a:r>
                      <a:endParaRPr lang="en-US" sz="900">
                        <a:effectLst/>
                        <a:latin typeface="Playfair Display" panose="00000500000000000000" pitchFamily="2" charset="0"/>
                        <a:ea typeface="Playfair Display" panose="00000500000000000000" pitchFamily="2" charset="0"/>
                        <a:cs typeface="Playfair Display" panose="00000500000000000000" pitchFamily="2" charset="0"/>
                      </a:endParaRPr>
                    </a:p>
                  </a:txBody>
                  <a:tcPr marL="60528" marR="60528" marT="0" marB="0"/>
                </a:tc>
                <a:tc>
                  <a:txBody>
                    <a:bodyPr/>
                    <a:lstStyle/>
                    <a:p>
                      <a:pPr marL="0" marR="0">
                        <a:lnSpc>
                          <a:spcPct val="115000"/>
                        </a:lnSpc>
                        <a:spcBef>
                          <a:spcPts val="0"/>
                        </a:spcBef>
                        <a:spcAft>
                          <a:spcPts val="800"/>
                        </a:spcAft>
                      </a:pPr>
                      <a:r>
                        <a:rPr lang="en-US" sz="1000" dirty="0">
                          <a:effectLst/>
                        </a:rPr>
                        <a:t> </a:t>
                      </a:r>
                      <a:endParaRPr lang="en-US" sz="900" dirty="0">
                        <a:effectLst/>
                        <a:latin typeface="Playfair Display" panose="00000500000000000000" pitchFamily="2" charset="0"/>
                        <a:ea typeface="Playfair Display" panose="00000500000000000000" pitchFamily="2" charset="0"/>
                        <a:cs typeface="Playfair Display" panose="00000500000000000000" pitchFamily="2" charset="0"/>
                      </a:endParaRPr>
                    </a:p>
                  </a:txBody>
                  <a:tcPr marL="60528" marR="60528" marT="0" marB="0"/>
                </a:tc>
                <a:tc>
                  <a:txBody>
                    <a:bodyPr/>
                    <a:lstStyle/>
                    <a:p>
                      <a:pPr marL="0" marR="0">
                        <a:lnSpc>
                          <a:spcPct val="115000"/>
                        </a:lnSpc>
                        <a:spcBef>
                          <a:spcPts val="0"/>
                        </a:spcBef>
                        <a:spcAft>
                          <a:spcPts val="800"/>
                        </a:spcAft>
                      </a:pPr>
                      <a:r>
                        <a:rPr lang="mn-MN" sz="1000">
                          <a:effectLst/>
                        </a:rPr>
                        <a:t>ЭӨ-ийн ил тод болгосны үр шимийг ойлгох явдлыг нэмэгдүүлнэ </a:t>
                      </a:r>
                      <a:endParaRPr lang="en-US" sz="900">
                        <a:effectLst/>
                        <a:latin typeface="Playfair Display" panose="00000500000000000000" pitchFamily="2" charset="0"/>
                        <a:ea typeface="Playfair Display" panose="00000500000000000000" pitchFamily="2" charset="0"/>
                        <a:cs typeface="Playfair Display" panose="00000500000000000000" pitchFamily="2" charset="0"/>
                      </a:endParaRPr>
                    </a:p>
                  </a:txBody>
                  <a:tcPr marL="60528" marR="60528" marT="0" marB="0"/>
                </a:tc>
                <a:tc>
                  <a:txBody>
                    <a:bodyPr/>
                    <a:lstStyle/>
                    <a:p>
                      <a:pPr marL="0" marR="0">
                        <a:lnSpc>
                          <a:spcPct val="115000"/>
                        </a:lnSpc>
                        <a:spcBef>
                          <a:spcPts val="0"/>
                        </a:spcBef>
                        <a:spcAft>
                          <a:spcPts val="800"/>
                        </a:spcAft>
                      </a:pPr>
                      <a:r>
                        <a:rPr lang="mn-MN" sz="1000">
                          <a:effectLst/>
                        </a:rPr>
                        <a:t>Оролцогч ТББ-ын тоо</a:t>
                      </a:r>
                      <a:endParaRPr lang="en-US" sz="900">
                        <a:effectLst/>
                        <a:latin typeface="Playfair Display" panose="00000500000000000000" pitchFamily="2" charset="0"/>
                        <a:ea typeface="Playfair Display" panose="00000500000000000000" pitchFamily="2" charset="0"/>
                        <a:cs typeface="Playfair Display" panose="00000500000000000000" pitchFamily="2" charset="0"/>
                      </a:endParaRPr>
                    </a:p>
                  </a:txBody>
                  <a:tcPr marL="60528" marR="60528" marT="0" marB="0"/>
                </a:tc>
                <a:tc>
                  <a:txBody>
                    <a:bodyPr/>
                    <a:lstStyle/>
                    <a:p>
                      <a:pPr marL="0" marR="0">
                        <a:lnSpc>
                          <a:spcPct val="115000"/>
                        </a:lnSpc>
                        <a:spcBef>
                          <a:spcPts val="0"/>
                        </a:spcBef>
                        <a:spcAft>
                          <a:spcPts val="800"/>
                        </a:spcAft>
                      </a:pPr>
                      <a:r>
                        <a:rPr lang="mn-MN" sz="1000">
                          <a:effectLst/>
                        </a:rPr>
                        <a:t>2022 оны 6-р сарын эцэс/7-р сарын эх</a:t>
                      </a:r>
                      <a:endParaRPr lang="en-US" sz="900">
                        <a:effectLst/>
                        <a:latin typeface="Playfair Display" panose="00000500000000000000" pitchFamily="2" charset="0"/>
                        <a:ea typeface="Playfair Display" panose="00000500000000000000" pitchFamily="2" charset="0"/>
                        <a:cs typeface="Playfair Display" panose="00000500000000000000" pitchFamily="2" charset="0"/>
                      </a:endParaRPr>
                    </a:p>
                  </a:txBody>
                  <a:tcPr marL="60528" marR="60528" marT="0" marB="0"/>
                </a:tc>
                <a:tc>
                  <a:txBody>
                    <a:bodyPr/>
                    <a:lstStyle/>
                    <a:p>
                      <a:pPr marL="0" marR="0">
                        <a:lnSpc>
                          <a:spcPct val="115000"/>
                        </a:lnSpc>
                        <a:spcBef>
                          <a:spcPts val="0"/>
                        </a:spcBef>
                        <a:spcAft>
                          <a:spcPts val="800"/>
                        </a:spcAft>
                      </a:pPr>
                      <a:r>
                        <a:rPr lang="en-US" sz="1000">
                          <a:effectLst/>
                        </a:rPr>
                        <a:t> </a:t>
                      </a:r>
                      <a:endParaRPr lang="en-US" sz="900">
                        <a:effectLst/>
                        <a:latin typeface="Playfair Display" panose="00000500000000000000" pitchFamily="2" charset="0"/>
                        <a:ea typeface="Playfair Display" panose="00000500000000000000" pitchFamily="2" charset="0"/>
                        <a:cs typeface="Playfair Display" panose="00000500000000000000" pitchFamily="2" charset="0"/>
                      </a:endParaRPr>
                    </a:p>
                  </a:txBody>
                  <a:tcPr marL="60528" marR="60528" marT="0" marB="0"/>
                </a:tc>
                <a:extLst>
                  <a:ext uri="{0D108BD9-81ED-4DB2-BD59-A6C34878D82A}">
                    <a16:rowId xmlns:a16="http://schemas.microsoft.com/office/drawing/2014/main" val="3809123185"/>
                  </a:ext>
                </a:extLst>
              </a:tr>
              <a:tr h="1296956">
                <a:tc>
                  <a:txBody>
                    <a:bodyPr/>
                    <a:lstStyle/>
                    <a:p>
                      <a:pPr marL="0" marR="0">
                        <a:lnSpc>
                          <a:spcPct val="115000"/>
                        </a:lnSpc>
                        <a:spcBef>
                          <a:spcPts val="0"/>
                        </a:spcBef>
                        <a:spcAft>
                          <a:spcPts val="800"/>
                        </a:spcAft>
                      </a:pPr>
                      <a:r>
                        <a:rPr lang="mn-MN" sz="1000">
                          <a:effectLst/>
                        </a:rPr>
                        <a:t>ЭӨ- ийн мэдээллийг ил тод болгож байгаа ажилтнуудын бүсийн хэсгийг байгуулах</a:t>
                      </a:r>
                      <a:endParaRPr lang="en-US" sz="900">
                        <a:effectLst/>
                        <a:latin typeface="Playfair Display" panose="00000500000000000000" pitchFamily="2" charset="0"/>
                        <a:ea typeface="Playfair Display" panose="00000500000000000000" pitchFamily="2" charset="0"/>
                        <a:cs typeface="Playfair Display" panose="00000500000000000000" pitchFamily="2" charset="0"/>
                      </a:endParaRPr>
                    </a:p>
                  </a:txBody>
                  <a:tcPr marL="60528" marR="60528" marT="0" marB="0"/>
                </a:tc>
                <a:tc>
                  <a:txBody>
                    <a:bodyPr/>
                    <a:lstStyle/>
                    <a:p>
                      <a:pPr marL="0" marR="0">
                        <a:lnSpc>
                          <a:spcPct val="115000"/>
                        </a:lnSpc>
                        <a:spcBef>
                          <a:spcPts val="0"/>
                        </a:spcBef>
                        <a:spcAft>
                          <a:spcPts val="800"/>
                        </a:spcAft>
                      </a:pPr>
                      <a:r>
                        <a:rPr lang="en-US" sz="1000">
                          <a:effectLst/>
                        </a:rPr>
                        <a:t> </a:t>
                      </a:r>
                      <a:endParaRPr lang="en-US" sz="900">
                        <a:effectLst/>
                        <a:latin typeface="Playfair Display" panose="00000500000000000000" pitchFamily="2" charset="0"/>
                        <a:ea typeface="Playfair Display" panose="00000500000000000000" pitchFamily="2" charset="0"/>
                        <a:cs typeface="Playfair Display" panose="00000500000000000000" pitchFamily="2" charset="0"/>
                      </a:endParaRPr>
                    </a:p>
                  </a:txBody>
                  <a:tcPr marL="60528" marR="60528" marT="0" marB="0"/>
                </a:tc>
                <a:tc>
                  <a:txBody>
                    <a:bodyPr/>
                    <a:lstStyle/>
                    <a:p>
                      <a:pPr marL="0" marR="0">
                        <a:lnSpc>
                          <a:spcPct val="115000"/>
                        </a:lnSpc>
                        <a:spcBef>
                          <a:spcPts val="0"/>
                        </a:spcBef>
                        <a:spcAft>
                          <a:spcPts val="800"/>
                        </a:spcAft>
                      </a:pPr>
                      <a:r>
                        <a:rPr lang="mn-MN" sz="1000">
                          <a:effectLst/>
                        </a:rPr>
                        <a:t>ЭӨ- ийн мэдээллийг ил тод болгож байгаа ажилтнуудын бүсийн хэсгийн мэргэжлийн  хэлэлцүүлэг </a:t>
                      </a:r>
                      <a:endParaRPr lang="en-US" sz="900">
                        <a:effectLst/>
                        <a:latin typeface="Playfair Display" panose="00000500000000000000" pitchFamily="2" charset="0"/>
                        <a:ea typeface="Playfair Display" panose="00000500000000000000" pitchFamily="2" charset="0"/>
                        <a:cs typeface="Playfair Display" panose="00000500000000000000" pitchFamily="2" charset="0"/>
                      </a:endParaRPr>
                    </a:p>
                  </a:txBody>
                  <a:tcPr marL="60528" marR="60528" marT="0" marB="0"/>
                </a:tc>
                <a:tc>
                  <a:txBody>
                    <a:bodyPr/>
                    <a:lstStyle/>
                    <a:p>
                      <a:pPr marL="0" marR="0">
                        <a:lnSpc>
                          <a:spcPct val="115000"/>
                        </a:lnSpc>
                        <a:spcBef>
                          <a:spcPts val="0"/>
                        </a:spcBef>
                        <a:spcAft>
                          <a:spcPts val="800"/>
                        </a:spcAft>
                      </a:pPr>
                      <a:r>
                        <a:rPr lang="mn-MN" sz="1000">
                          <a:effectLst/>
                        </a:rPr>
                        <a:t>Оролцсон ЭӨ- ийн мэдээллийг ил тод болгож байгаа ажилтнуудын тоо, шийдсэн асуудлын тоо</a:t>
                      </a:r>
                      <a:endParaRPr lang="en-US" sz="900">
                        <a:effectLst/>
                        <a:latin typeface="Playfair Display" panose="00000500000000000000" pitchFamily="2" charset="0"/>
                        <a:ea typeface="Playfair Display" panose="00000500000000000000" pitchFamily="2" charset="0"/>
                        <a:cs typeface="Playfair Display" panose="00000500000000000000" pitchFamily="2" charset="0"/>
                      </a:endParaRPr>
                    </a:p>
                  </a:txBody>
                  <a:tcPr marL="60528" marR="60528" marT="0" marB="0"/>
                </a:tc>
                <a:tc>
                  <a:txBody>
                    <a:bodyPr/>
                    <a:lstStyle/>
                    <a:p>
                      <a:pPr marL="0" marR="0">
                        <a:lnSpc>
                          <a:spcPct val="115000"/>
                        </a:lnSpc>
                        <a:spcBef>
                          <a:spcPts val="0"/>
                        </a:spcBef>
                        <a:spcAft>
                          <a:spcPts val="800"/>
                        </a:spcAft>
                      </a:pPr>
                      <a:r>
                        <a:rPr lang="mn-MN" sz="1000">
                          <a:effectLst/>
                        </a:rPr>
                        <a:t>20222 оны 4-р улирал-2023 оны 4-р улирал</a:t>
                      </a:r>
                      <a:endParaRPr lang="en-US" sz="900">
                        <a:effectLst/>
                        <a:latin typeface="Playfair Display" panose="00000500000000000000" pitchFamily="2" charset="0"/>
                        <a:ea typeface="Playfair Display" panose="00000500000000000000" pitchFamily="2" charset="0"/>
                        <a:cs typeface="Playfair Display" panose="00000500000000000000" pitchFamily="2" charset="0"/>
                      </a:endParaRPr>
                    </a:p>
                  </a:txBody>
                  <a:tcPr marL="60528" marR="60528" marT="0" marB="0"/>
                </a:tc>
                <a:tc>
                  <a:txBody>
                    <a:bodyPr/>
                    <a:lstStyle/>
                    <a:p>
                      <a:pPr marL="0" marR="0">
                        <a:lnSpc>
                          <a:spcPct val="115000"/>
                        </a:lnSpc>
                        <a:spcBef>
                          <a:spcPts val="0"/>
                        </a:spcBef>
                        <a:spcAft>
                          <a:spcPts val="800"/>
                        </a:spcAft>
                      </a:pPr>
                      <a:r>
                        <a:rPr lang="en-US" sz="1000">
                          <a:effectLst/>
                        </a:rPr>
                        <a:t> </a:t>
                      </a:r>
                      <a:endParaRPr lang="en-US" sz="900">
                        <a:effectLst/>
                        <a:latin typeface="Playfair Display" panose="00000500000000000000" pitchFamily="2" charset="0"/>
                        <a:ea typeface="Playfair Display" panose="00000500000000000000" pitchFamily="2" charset="0"/>
                        <a:cs typeface="Playfair Display" panose="00000500000000000000" pitchFamily="2" charset="0"/>
                      </a:endParaRPr>
                    </a:p>
                  </a:txBody>
                  <a:tcPr marL="60528" marR="60528" marT="0" marB="0"/>
                </a:tc>
                <a:extLst>
                  <a:ext uri="{0D108BD9-81ED-4DB2-BD59-A6C34878D82A}">
                    <a16:rowId xmlns:a16="http://schemas.microsoft.com/office/drawing/2014/main" val="2266852158"/>
                  </a:ext>
                </a:extLst>
              </a:tr>
              <a:tr h="1014604">
                <a:tc>
                  <a:txBody>
                    <a:bodyPr/>
                    <a:lstStyle/>
                    <a:p>
                      <a:pPr marL="0" marR="0">
                        <a:lnSpc>
                          <a:spcPct val="115000"/>
                        </a:lnSpc>
                        <a:spcBef>
                          <a:spcPts val="0"/>
                        </a:spcBef>
                        <a:spcAft>
                          <a:spcPts val="800"/>
                        </a:spcAft>
                      </a:pPr>
                      <a:r>
                        <a:rPr lang="mn-MN" sz="1000">
                          <a:effectLst/>
                        </a:rPr>
                        <a:t>Өгөгдөл мэдээллийг шалгах- Хэрэгжүүлэгч орнууд туршлагаа хуваалцах</a:t>
                      </a:r>
                      <a:endParaRPr lang="en-US" sz="900">
                        <a:effectLst/>
                        <a:latin typeface="Playfair Display" panose="00000500000000000000" pitchFamily="2" charset="0"/>
                        <a:ea typeface="Playfair Display" panose="00000500000000000000" pitchFamily="2" charset="0"/>
                        <a:cs typeface="Playfair Display" panose="00000500000000000000" pitchFamily="2" charset="0"/>
                      </a:endParaRPr>
                    </a:p>
                  </a:txBody>
                  <a:tcPr marL="60528" marR="60528" marT="0" marB="0"/>
                </a:tc>
                <a:tc>
                  <a:txBody>
                    <a:bodyPr/>
                    <a:lstStyle/>
                    <a:p>
                      <a:pPr marL="0" marR="0">
                        <a:lnSpc>
                          <a:spcPct val="115000"/>
                        </a:lnSpc>
                        <a:spcBef>
                          <a:spcPts val="0"/>
                        </a:spcBef>
                        <a:spcAft>
                          <a:spcPts val="800"/>
                        </a:spcAft>
                      </a:pPr>
                      <a:r>
                        <a:rPr lang="en-US" sz="1000">
                          <a:effectLst/>
                        </a:rPr>
                        <a:t> </a:t>
                      </a:r>
                      <a:endParaRPr lang="en-US" sz="900">
                        <a:effectLst/>
                        <a:latin typeface="Playfair Display" panose="00000500000000000000" pitchFamily="2" charset="0"/>
                        <a:ea typeface="Playfair Display" panose="00000500000000000000" pitchFamily="2" charset="0"/>
                        <a:cs typeface="Playfair Display" panose="00000500000000000000" pitchFamily="2" charset="0"/>
                      </a:endParaRPr>
                    </a:p>
                  </a:txBody>
                  <a:tcPr marL="60528" marR="60528" marT="0" marB="0"/>
                </a:tc>
                <a:tc>
                  <a:txBody>
                    <a:bodyPr/>
                    <a:lstStyle/>
                    <a:p>
                      <a:pPr marL="0" marR="0">
                        <a:lnSpc>
                          <a:spcPct val="115000"/>
                        </a:lnSpc>
                        <a:spcBef>
                          <a:spcPts val="0"/>
                        </a:spcBef>
                        <a:spcAft>
                          <a:spcPts val="800"/>
                        </a:spcAft>
                      </a:pPr>
                      <a:r>
                        <a:rPr lang="mn-MN" sz="1000">
                          <a:effectLst/>
                        </a:rPr>
                        <a:t>Өгөгдөл мэдээллийг шалгах практик арга ажиллагааны тодорхой жишээ</a:t>
                      </a:r>
                      <a:endParaRPr lang="en-US" sz="900">
                        <a:effectLst/>
                        <a:latin typeface="Playfair Display" panose="00000500000000000000" pitchFamily="2" charset="0"/>
                        <a:ea typeface="Playfair Display" panose="00000500000000000000" pitchFamily="2" charset="0"/>
                        <a:cs typeface="Playfair Display" panose="00000500000000000000" pitchFamily="2" charset="0"/>
                      </a:endParaRPr>
                    </a:p>
                  </a:txBody>
                  <a:tcPr marL="60528" marR="60528" marT="0" marB="0"/>
                </a:tc>
                <a:tc>
                  <a:txBody>
                    <a:bodyPr/>
                    <a:lstStyle/>
                    <a:p>
                      <a:pPr marL="0" marR="0">
                        <a:lnSpc>
                          <a:spcPct val="115000"/>
                        </a:lnSpc>
                        <a:spcBef>
                          <a:spcPts val="0"/>
                        </a:spcBef>
                        <a:spcAft>
                          <a:spcPts val="800"/>
                        </a:spcAft>
                      </a:pPr>
                      <a:r>
                        <a:rPr lang="mn-MN" sz="1000">
                          <a:effectLst/>
                        </a:rPr>
                        <a:t>Хэрэгжүүлэгч орнуудын уулзалтын тоо</a:t>
                      </a:r>
                      <a:endParaRPr lang="en-US" sz="900">
                        <a:effectLst/>
                      </a:endParaRPr>
                    </a:p>
                    <a:p>
                      <a:pPr marL="0" marR="0">
                        <a:lnSpc>
                          <a:spcPct val="115000"/>
                        </a:lnSpc>
                        <a:spcBef>
                          <a:spcPts val="0"/>
                        </a:spcBef>
                        <a:spcAft>
                          <a:spcPts val="800"/>
                        </a:spcAft>
                      </a:pPr>
                      <a:r>
                        <a:rPr lang="mn-MN" sz="1000">
                          <a:effectLst/>
                        </a:rPr>
                        <a:t>Хүлээн авсан практик алхамууд </a:t>
                      </a:r>
                      <a:endParaRPr lang="en-US" sz="900">
                        <a:effectLst/>
                        <a:latin typeface="Playfair Display" panose="00000500000000000000" pitchFamily="2" charset="0"/>
                        <a:ea typeface="Playfair Display" panose="00000500000000000000" pitchFamily="2" charset="0"/>
                        <a:cs typeface="Playfair Display" panose="00000500000000000000" pitchFamily="2" charset="0"/>
                      </a:endParaRPr>
                    </a:p>
                  </a:txBody>
                  <a:tcPr marL="60528" marR="60528" marT="0" marB="0"/>
                </a:tc>
                <a:tc>
                  <a:txBody>
                    <a:bodyPr/>
                    <a:lstStyle/>
                    <a:p>
                      <a:pPr marL="0" marR="0">
                        <a:lnSpc>
                          <a:spcPct val="115000"/>
                        </a:lnSpc>
                        <a:spcBef>
                          <a:spcPts val="0"/>
                        </a:spcBef>
                        <a:spcAft>
                          <a:spcPts val="800"/>
                        </a:spcAft>
                      </a:pPr>
                      <a:r>
                        <a:rPr lang="en-US" sz="1000">
                          <a:effectLst/>
                        </a:rPr>
                        <a:t>202</a:t>
                      </a:r>
                      <a:r>
                        <a:rPr lang="mn-MN" sz="1000">
                          <a:effectLst/>
                        </a:rPr>
                        <a:t>2 оны 4-р улирал</a:t>
                      </a:r>
                      <a:r>
                        <a:rPr lang="en-US" sz="1000">
                          <a:effectLst/>
                        </a:rPr>
                        <a:t> 202</a:t>
                      </a:r>
                      <a:r>
                        <a:rPr lang="mn-MN" sz="1000">
                          <a:effectLst/>
                        </a:rPr>
                        <a:t>3 оны 4-р улирал</a:t>
                      </a:r>
                      <a:endParaRPr lang="en-US" sz="900">
                        <a:effectLst/>
                        <a:latin typeface="Playfair Display" panose="00000500000000000000" pitchFamily="2" charset="0"/>
                        <a:ea typeface="Playfair Display" panose="00000500000000000000" pitchFamily="2" charset="0"/>
                        <a:cs typeface="Playfair Display" panose="00000500000000000000" pitchFamily="2" charset="0"/>
                      </a:endParaRPr>
                    </a:p>
                  </a:txBody>
                  <a:tcPr marL="60528" marR="60528" marT="0" marB="0"/>
                </a:tc>
                <a:tc>
                  <a:txBody>
                    <a:bodyPr/>
                    <a:lstStyle/>
                    <a:p>
                      <a:pPr marL="0" marR="0">
                        <a:lnSpc>
                          <a:spcPct val="115000"/>
                        </a:lnSpc>
                        <a:spcBef>
                          <a:spcPts val="0"/>
                        </a:spcBef>
                        <a:spcAft>
                          <a:spcPts val="800"/>
                        </a:spcAft>
                      </a:pPr>
                      <a:r>
                        <a:rPr lang="en-US" sz="1000">
                          <a:effectLst/>
                        </a:rPr>
                        <a:t> </a:t>
                      </a:r>
                      <a:endParaRPr lang="en-US" sz="900">
                        <a:effectLst/>
                        <a:latin typeface="Playfair Display" panose="00000500000000000000" pitchFamily="2" charset="0"/>
                        <a:ea typeface="Playfair Display" panose="00000500000000000000" pitchFamily="2" charset="0"/>
                        <a:cs typeface="Playfair Display" panose="00000500000000000000" pitchFamily="2" charset="0"/>
                      </a:endParaRPr>
                    </a:p>
                  </a:txBody>
                  <a:tcPr marL="60528" marR="60528" marT="0" marB="0"/>
                </a:tc>
                <a:extLst>
                  <a:ext uri="{0D108BD9-81ED-4DB2-BD59-A6C34878D82A}">
                    <a16:rowId xmlns:a16="http://schemas.microsoft.com/office/drawing/2014/main" val="2975457333"/>
                  </a:ext>
                </a:extLst>
              </a:tr>
              <a:tr h="621063">
                <a:tc>
                  <a:txBody>
                    <a:bodyPr/>
                    <a:lstStyle/>
                    <a:p>
                      <a:pPr marL="0" marR="0">
                        <a:lnSpc>
                          <a:spcPct val="115000"/>
                        </a:lnSpc>
                        <a:spcBef>
                          <a:spcPts val="0"/>
                        </a:spcBef>
                        <a:spcAft>
                          <a:spcPts val="800"/>
                        </a:spcAft>
                      </a:pPr>
                      <a:r>
                        <a:rPr lang="mn-MN" sz="1000">
                          <a:effectLst/>
                        </a:rPr>
                        <a:t>АХБ-тай хамтран ЭӨ-ийн бүсийн семинар</a:t>
                      </a:r>
                      <a:endParaRPr lang="en-US" sz="900">
                        <a:effectLst/>
                        <a:latin typeface="Playfair Display" panose="00000500000000000000" pitchFamily="2" charset="0"/>
                        <a:ea typeface="Playfair Display" panose="00000500000000000000" pitchFamily="2" charset="0"/>
                        <a:cs typeface="Playfair Display" panose="00000500000000000000" pitchFamily="2" charset="0"/>
                      </a:endParaRPr>
                    </a:p>
                  </a:txBody>
                  <a:tcPr marL="60528" marR="60528" marT="0" marB="0"/>
                </a:tc>
                <a:tc>
                  <a:txBody>
                    <a:bodyPr/>
                    <a:lstStyle/>
                    <a:p>
                      <a:pPr marL="0" marR="0">
                        <a:lnSpc>
                          <a:spcPct val="115000"/>
                        </a:lnSpc>
                        <a:spcBef>
                          <a:spcPts val="0"/>
                        </a:spcBef>
                        <a:spcAft>
                          <a:spcPts val="800"/>
                        </a:spcAft>
                      </a:pPr>
                      <a:r>
                        <a:rPr lang="en-US" sz="1000">
                          <a:effectLst/>
                        </a:rPr>
                        <a:t> </a:t>
                      </a:r>
                      <a:endParaRPr lang="en-US" sz="900">
                        <a:effectLst/>
                        <a:latin typeface="Playfair Display" panose="00000500000000000000" pitchFamily="2" charset="0"/>
                        <a:ea typeface="Playfair Display" panose="00000500000000000000" pitchFamily="2" charset="0"/>
                        <a:cs typeface="Playfair Display" panose="00000500000000000000" pitchFamily="2" charset="0"/>
                      </a:endParaRPr>
                    </a:p>
                  </a:txBody>
                  <a:tcPr marL="60528" marR="60528" marT="0" marB="0"/>
                </a:tc>
                <a:tc>
                  <a:txBody>
                    <a:bodyPr/>
                    <a:lstStyle/>
                    <a:p>
                      <a:pPr marL="0" marR="0">
                        <a:lnSpc>
                          <a:spcPct val="115000"/>
                        </a:lnSpc>
                        <a:spcBef>
                          <a:spcPts val="0"/>
                        </a:spcBef>
                        <a:spcAft>
                          <a:spcPts val="800"/>
                        </a:spcAft>
                      </a:pPr>
                      <a:r>
                        <a:rPr lang="en-US" sz="1000">
                          <a:effectLst/>
                        </a:rPr>
                        <a:t> </a:t>
                      </a:r>
                      <a:endParaRPr lang="en-US" sz="900">
                        <a:effectLst/>
                        <a:latin typeface="Playfair Display" panose="00000500000000000000" pitchFamily="2" charset="0"/>
                        <a:ea typeface="Playfair Display" panose="00000500000000000000" pitchFamily="2" charset="0"/>
                        <a:cs typeface="Playfair Display" panose="00000500000000000000" pitchFamily="2" charset="0"/>
                      </a:endParaRPr>
                    </a:p>
                  </a:txBody>
                  <a:tcPr marL="60528" marR="60528" marT="0" marB="0"/>
                </a:tc>
                <a:tc>
                  <a:txBody>
                    <a:bodyPr/>
                    <a:lstStyle/>
                    <a:p>
                      <a:pPr marL="0" marR="0">
                        <a:lnSpc>
                          <a:spcPct val="115000"/>
                        </a:lnSpc>
                        <a:spcBef>
                          <a:spcPts val="0"/>
                        </a:spcBef>
                        <a:spcAft>
                          <a:spcPts val="800"/>
                        </a:spcAft>
                      </a:pPr>
                      <a:r>
                        <a:rPr lang="en-US" sz="1000" dirty="0">
                          <a:effectLst/>
                        </a:rPr>
                        <a:t> </a:t>
                      </a:r>
                      <a:endParaRPr lang="en-US" sz="900" dirty="0">
                        <a:effectLst/>
                        <a:latin typeface="Playfair Display" panose="00000500000000000000" pitchFamily="2" charset="0"/>
                        <a:ea typeface="Playfair Display" panose="00000500000000000000" pitchFamily="2" charset="0"/>
                        <a:cs typeface="Playfair Display" panose="00000500000000000000" pitchFamily="2" charset="0"/>
                      </a:endParaRPr>
                    </a:p>
                  </a:txBody>
                  <a:tcPr marL="60528" marR="60528" marT="0" marB="0"/>
                </a:tc>
                <a:tc>
                  <a:txBody>
                    <a:bodyPr/>
                    <a:lstStyle/>
                    <a:p>
                      <a:pPr marL="0" marR="0">
                        <a:lnSpc>
                          <a:spcPct val="115000"/>
                        </a:lnSpc>
                        <a:spcBef>
                          <a:spcPts val="0"/>
                        </a:spcBef>
                        <a:spcAft>
                          <a:spcPts val="800"/>
                        </a:spcAft>
                      </a:pPr>
                      <a:r>
                        <a:rPr lang="en-US" sz="1000">
                          <a:effectLst/>
                        </a:rPr>
                        <a:t>2022</a:t>
                      </a:r>
                      <a:r>
                        <a:rPr lang="mn-MN" sz="1000">
                          <a:effectLst/>
                        </a:rPr>
                        <a:t> оны 1-р улирал</a:t>
                      </a:r>
                      <a:endParaRPr lang="en-US" sz="900">
                        <a:effectLst/>
                        <a:latin typeface="Playfair Display" panose="00000500000000000000" pitchFamily="2" charset="0"/>
                        <a:ea typeface="Playfair Display" panose="00000500000000000000" pitchFamily="2" charset="0"/>
                        <a:cs typeface="Playfair Display" panose="00000500000000000000" pitchFamily="2" charset="0"/>
                      </a:endParaRPr>
                    </a:p>
                  </a:txBody>
                  <a:tcPr marL="60528" marR="60528" marT="0" marB="0"/>
                </a:tc>
                <a:tc>
                  <a:txBody>
                    <a:bodyPr/>
                    <a:lstStyle/>
                    <a:p>
                      <a:pPr marL="0" marR="0">
                        <a:lnSpc>
                          <a:spcPct val="115000"/>
                        </a:lnSpc>
                        <a:spcBef>
                          <a:spcPts val="0"/>
                        </a:spcBef>
                        <a:spcAft>
                          <a:spcPts val="800"/>
                        </a:spcAft>
                      </a:pPr>
                      <a:r>
                        <a:rPr lang="en-US" sz="1000" dirty="0">
                          <a:effectLst/>
                        </a:rPr>
                        <a:t> </a:t>
                      </a:r>
                      <a:endParaRPr lang="en-US" sz="900" dirty="0">
                        <a:effectLst/>
                        <a:latin typeface="Playfair Display" panose="00000500000000000000" pitchFamily="2" charset="0"/>
                        <a:ea typeface="Playfair Display" panose="00000500000000000000" pitchFamily="2" charset="0"/>
                        <a:cs typeface="Playfair Display" panose="00000500000000000000" pitchFamily="2" charset="0"/>
                      </a:endParaRPr>
                    </a:p>
                  </a:txBody>
                  <a:tcPr marL="60528" marR="60528" marT="0" marB="0"/>
                </a:tc>
                <a:extLst>
                  <a:ext uri="{0D108BD9-81ED-4DB2-BD59-A6C34878D82A}">
                    <a16:rowId xmlns:a16="http://schemas.microsoft.com/office/drawing/2014/main" val="1945252335"/>
                  </a:ext>
                </a:extLst>
              </a:tr>
            </a:tbl>
          </a:graphicData>
        </a:graphic>
      </p:graphicFrame>
      <p:sp>
        <p:nvSpPr>
          <p:cNvPr id="3" name="TextBox 2">
            <a:extLst>
              <a:ext uri="{FF2B5EF4-FFF2-40B4-BE49-F238E27FC236}">
                <a16:creationId xmlns:a16="http://schemas.microsoft.com/office/drawing/2014/main" id="{7D7B6B66-F09C-5BB8-6D08-B1AA71094724}"/>
              </a:ext>
            </a:extLst>
          </p:cNvPr>
          <p:cNvSpPr txBox="1"/>
          <p:nvPr/>
        </p:nvSpPr>
        <p:spPr>
          <a:xfrm>
            <a:off x="595176" y="734929"/>
            <a:ext cx="7953647" cy="702308"/>
          </a:xfrm>
          <a:prstGeom prst="rect">
            <a:avLst/>
          </a:prstGeom>
          <a:noFill/>
        </p:spPr>
        <p:txBody>
          <a:bodyPr wrap="square">
            <a:spAutoFit/>
          </a:bodyPr>
          <a:lstStyle/>
          <a:p>
            <a:pPr marL="0" marR="0">
              <a:lnSpc>
                <a:spcPct val="115000"/>
              </a:lnSpc>
              <a:spcBef>
                <a:spcPts val="1200"/>
              </a:spcBef>
              <a:spcAft>
                <a:spcPts val="0"/>
              </a:spcAft>
            </a:pPr>
            <a:r>
              <a:rPr lang="mn-MN" sz="1800" dirty="0">
                <a:solidFill>
                  <a:srgbClr val="000000"/>
                </a:solidFill>
                <a:effectLst/>
                <a:latin typeface="Arial" panose="020B0604020202020204" pitchFamily="34" charset="0"/>
                <a:ea typeface="Playfair Display Regular" panose="00000500000000000000" pitchFamily="2" charset="0"/>
                <a:cs typeface="Playfair Display" panose="00000500000000000000" pitchFamily="2" charset="0"/>
              </a:rPr>
              <a:t>Зорилт </a:t>
            </a:r>
            <a:r>
              <a:rPr lang="en-US" sz="1800" dirty="0">
                <a:solidFill>
                  <a:srgbClr val="000000"/>
                </a:solidFill>
                <a:effectLst/>
                <a:latin typeface="Arial" panose="020B0604020202020204" pitchFamily="34" charset="0"/>
                <a:ea typeface="Playfair Display Regular" panose="00000500000000000000" pitchFamily="2" charset="0"/>
                <a:cs typeface="Playfair Display" panose="00000500000000000000" pitchFamily="2" charset="0"/>
              </a:rPr>
              <a:t>3 – </a:t>
            </a:r>
            <a:r>
              <a:rPr lang="mn-MN" sz="1800" dirty="0">
                <a:solidFill>
                  <a:srgbClr val="000000"/>
                </a:solidFill>
                <a:effectLst/>
                <a:latin typeface="Arial" panose="020B0604020202020204" pitchFamily="34" charset="0"/>
                <a:ea typeface="Playfair Display Regular" panose="00000500000000000000" pitchFamily="2" charset="0"/>
                <a:cs typeface="Playfair Display" panose="00000500000000000000" pitchFamily="2" charset="0"/>
              </a:rPr>
              <a:t>Эцсийн өмчлөгчийг ил тод болгох</a:t>
            </a:r>
            <a:r>
              <a:rPr lang="mn-MN" dirty="0">
                <a:solidFill>
                  <a:srgbClr val="000000"/>
                </a:solidFill>
                <a:latin typeface="Arial" panose="020B0604020202020204" pitchFamily="34" charset="0"/>
                <a:ea typeface="Playfair Display Regular" panose="00000500000000000000" pitchFamily="2" charset="0"/>
                <a:cs typeface="Playfair Display" panose="00000500000000000000" pitchFamily="2" charset="0"/>
              </a:rPr>
              <a:t>од</a:t>
            </a:r>
            <a:r>
              <a:rPr lang="mn-MN" sz="1800" dirty="0">
                <a:solidFill>
                  <a:srgbClr val="000000"/>
                </a:solidFill>
                <a:effectLst/>
                <a:latin typeface="Arial" panose="020B0604020202020204" pitchFamily="34" charset="0"/>
                <a:ea typeface="Playfair Display Regular" panose="00000500000000000000" pitchFamily="2" charset="0"/>
                <a:cs typeface="Playfair Display" panose="00000500000000000000" pitchFamily="2" charset="0"/>
              </a:rPr>
              <a:t> үзүүлэх олон улсын дэмжлэг</a:t>
            </a:r>
            <a:endParaRPr lang="en-US" sz="1600" dirty="0">
              <a:effectLst/>
              <a:latin typeface="Playfair Display" panose="00000500000000000000" pitchFamily="2" charset="0"/>
              <a:ea typeface="Playfair Display" panose="00000500000000000000" pitchFamily="2" charset="0"/>
              <a:cs typeface="Playfair Display" panose="00000500000000000000" pitchFamily="2" charset="0"/>
            </a:endParaRPr>
          </a:p>
        </p:txBody>
      </p:sp>
    </p:spTree>
    <p:extLst>
      <p:ext uri="{BB962C8B-B14F-4D97-AF65-F5344CB8AC3E}">
        <p14:creationId xmlns:p14="http://schemas.microsoft.com/office/powerpoint/2010/main" val="600867917"/>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TM02900688[[fn=Facet]]</Template>
  <TotalTime>322</TotalTime>
  <Words>1089</Words>
  <Application>Microsoft Office PowerPoint</Application>
  <PresentationFormat>On-screen Show (4:3)</PresentationFormat>
  <Paragraphs>170</Paragraphs>
  <Slides>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Playfair Display</vt:lpstr>
      <vt:lpstr>Trebuchet MS</vt:lpstr>
      <vt:lpstr>Wingdings 3</vt:lpstr>
      <vt:lpstr>Facet</vt:lpstr>
      <vt:lpstr>Олборлох салбарыг нээлттэй болгох нь төслийн үйл ажиллагааны төлөвлөгөө-ний төсөл </vt:lpstr>
      <vt:lpstr>PowerPoint Presentation</vt:lpstr>
      <vt:lpstr>Зорилт 1 – Засгийн газар, компаниудад эцсийн өмчлөгчдийн нээлттэй чанартай мэдээллийг ил тод болгоно.  </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Олборлох салбарыг нээлттэй болгох нь төслийн үйл ажиллагааны төлөвлөгөө</dc:title>
  <dc:creator>Tsolmon Shar</dc:creator>
  <cp:lastModifiedBy>Tsolmon Shar</cp:lastModifiedBy>
  <cp:revision>11</cp:revision>
  <dcterms:created xsi:type="dcterms:W3CDTF">2022-05-16T09:55:32Z</dcterms:created>
  <dcterms:modified xsi:type="dcterms:W3CDTF">2022-05-19T01:54:21Z</dcterms:modified>
</cp:coreProperties>
</file>